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673" r:id="rId2"/>
    <p:sldId id="659" r:id="rId3"/>
    <p:sldId id="775" r:id="rId4"/>
    <p:sldId id="675" r:id="rId5"/>
    <p:sldId id="811" r:id="rId6"/>
    <p:sldId id="894" r:id="rId7"/>
    <p:sldId id="584" r:id="rId8"/>
    <p:sldId id="911" r:id="rId9"/>
    <p:sldId id="895" r:id="rId10"/>
    <p:sldId id="923" r:id="rId11"/>
    <p:sldId id="896" r:id="rId12"/>
    <p:sldId id="899" r:id="rId13"/>
    <p:sldId id="897" r:id="rId14"/>
    <p:sldId id="924" r:id="rId15"/>
    <p:sldId id="898" r:id="rId16"/>
    <p:sldId id="900" r:id="rId17"/>
    <p:sldId id="901" r:id="rId18"/>
    <p:sldId id="925" r:id="rId19"/>
    <p:sldId id="902" r:id="rId20"/>
    <p:sldId id="903" r:id="rId21"/>
    <p:sldId id="904" r:id="rId22"/>
    <p:sldId id="926" r:id="rId23"/>
    <p:sldId id="906" r:id="rId24"/>
    <p:sldId id="920" r:id="rId25"/>
    <p:sldId id="928" r:id="rId26"/>
    <p:sldId id="921" r:id="rId27"/>
    <p:sldId id="922" r:id="rId28"/>
    <p:sldId id="927" r:id="rId29"/>
    <p:sldId id="905" r:id="rId30"/>
    <p:sldId id="823" r:id="rId31"/>
    <p:sldId id="907" r:id="rId32"/>
    <p:sldId id="918" r:id="rId33"/>
    <p:sldId id="617" r:id="rId34"/>
    <p:sldId id="931" r:id="rId35"/>
    <p:sldId id="618" r:id="rId36"/>
    <p:sldId id="620" r:id="rId37"/>
    <p:sldId id="621" r:id="rId38"/>
    <p:sldId id="932" r:id="rId39"/>
    <p:sldId id="933" r:id="rId40"/>
    <p:sldId id="934" r:id="rId41"/>
    <p:sldId id="930" r:id="rId42"/>
    <p:sldId id="908" r:id="rId43"/>
    <p:sldId id="909" r:id="rId44"/>
    <p:sldId id="912" r:id="rId45"/>
    <p:sldId id="940" r:id="rId46"/>
    <p:sldId id="913" r:id="rId47"/>
    <p:sldId id="914" r:id="rId48"/>
    <p:sldId id="910" r:id="rId49"/>
    <p:sldId id="935" r:id="rId50"/>
    <p:sldId id="915" r:id="rId51"/>
    <p:sldId id="936" r:id="rId52"/>
    <p:sldId id="916" r:id="rId53"/>
    <p:sldId id="937" r:id="rId54"/>
    <p:sldId id="917" r:id="rId55"/>
    <p:sldId id="938" r:id="rId56"/>
    <p:sldId id="674" r:id="rId57"/>
    <p:sldId id="939" r:id="rId58"/>
    <p:sldId id="771" r:id="rId59"/>
    <p:sldId id="773" r:id="rId60"/>
    <p:sldId id="690" r:id="rId61"/>
    <p:sldId id="774" r:id="rId62"/>
  </p:sldIdLst>
  <p:sldSz cx="12192000" cy="6858000"/>
  <p:notesSz cx="6858000" cy="9144000"/>
  <p:embeddedFontLst>
    <p:embeddedFont>
      <p:font typeface="메이플스토리" panose="020B0600000101010101" charset="-127"/>
      <p:regular r:id="rId65"/>
      <p:bold r:id="rId66"/>
    </p:embeddedFon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G마켓 산스 TTF Bold" panose="02000000000000000000" pitchFamily="2" charset="-127"/>
      <p:bold r:id="rId71"/>
    </p:embeddedFont>
    <p:embeddedFont>
      <p:font typeface="G마켓 산스 TTF Light" panose="02000000000000000000" pitchFamily="2" charset="-127"/>
      <p:regular r:id="rId72"/>
    </p:embeddedFont>
    <p:embeddedFont>
      <p:font typeface="G마켓 산스 TTF Medium" panose="02000000000000000000" pitchFamily="2" charset="-127"/>
      <p:regular r:id="rId73"/>
    </p:embeddedFont>
    <p:embeddedFont>
      <p:font typeface="맑은 고딕" panose="020B0503020000020004" pitchFamily="50" charset="-127"/>
      <p:regular r:id="rId74"/>
      <p:bold r:id="rId7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0" autoAdjust="0"/>
    <p:restoredTop sz="83939" autoAdjust="0"/>
  </p:normalViewPr>
  <p:slideViewPr>
    <p:cSldViewPr snapToGrid="0">
      <p:cViewPr varScale="1">
        <p:scale>
          <a:sx n="68" d="100"/>
          <a:sy n="68" d="100"/>
        </p:scale>
        <p:origin x="468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623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073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21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335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170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325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중첩도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948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삼항연자로도 가능함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313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622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수업노트 주소</a:t>
            </a:r>
            <a:endParaRPr lang="en-US" altLang="ko-KR"/>
          </a:p>
          <a:p>
            <a:r>
              <a:rPr lang="en-US" altLang="ko-KR"/>
              <a:t>https://clever-newsprint-4a9.notion.site/git-98e28f6b12604def866a85ac2e3f0979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이렇게 하다간 매우 비효율적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957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63A96-4ACF-C717-8A6A-53372423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A9C8A8-96C1-8447-68D9-76B2692EB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8368DD-0EB1-1015-909C-050D5B43A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F836C8-BA26-5ED9-EA59-3737F8316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02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298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튜플과 셋은 리스트 동일</a:t>
            </a:r>
            <a:endParaRPr lang="en-US" altLang="ko-KR" sz="12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단</a:t>
            </a:r>
            <a:r>
              <a:rPr lang="en-US" altLang="ko-KR" sz="12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셋은 출력마다 순서가 다를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2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사용자로부터 숫자 입력 받기</a:t>
            </a:r>
            <a:endParaRPr lang="ko-KR" altLang="en-US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ko-KR" altLang="en-US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몇단을 출력할까요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?: "</a:t>
            </a:r>
            <a:r>
              <a:rPr lang="en-US" altLang="ko-KR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br>
              <a:rPr lang="en-US" altLang="ko-KR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구구단 출력</a:t>
            </a:r>
            <a:endParaRPr lang="ko-KR" altLang="en-US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ko-KR" altLang="en-US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ko-KR" altLang="en-US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ko-KR" altLang="en-US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ko-KR" altLang="en-US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ko-KR" altLang="en-US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06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for i in range(2, 10):</a:t>
            </a:r>
            <a:endParaRPr lang="en-US" altLang="ko-KR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    print(f'[{i} </a:t>
            </a:r>
            <a:r>
              <a:rPr lang="ko-KR" altLang="en-US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단</a:t>
            </a:r>
            <a:r>
              <a:rPr lang="en-US" altLang="ko-KR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]')</a:t>
            </a:r>
            <a:endParaRPr lang="ko-KR" altLang="en-US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    for j in range(1, 10):</a:t>
            </a:r>
            <a:endParaRPr lang="en-US" altLang="ko-KR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        print(f'{i} x {j} = {i*j}')</a:t>
            </a:r>
            <a:endParaRPr lang="en-US" altLang="ko-KR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    print()</a:t>
            </a:r>
            <a:endParaRPr lang="en-US" altLang="ko-KR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860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83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64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38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46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39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8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06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38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22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76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CFCC0-D765-4A23-B835-45678AC5D64C}" type="datetime1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66D87A17-D614-4C8A-B91D-B68A86EF2815}" type="datetime1">
              <a:rPr lang="ko-KR" altLang="en-US" smtClean="0"/>
              <a:t>2025-07-08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FF929037-0A01-4A8C-9406-AF19A06B7295}" type="datetime1">
              <a:rPr lang="ko-KR" altLang="en-US" smtClean="0"/>
              <a:t>2025-07-08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C0BDB9-6FE5-44F8-A586-16E7769418DE}" type="datetime1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m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tm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02" y="3560544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sz="600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CE8BA-D4A2-40B3-B5D1-709AFD96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 정답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FE8261E-22EF-30F2-21AC-B929006AC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18" y="1673172"/>
            <a:ext cx="8824531" cy="162882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D1FCAD-408E-3F25-8F5B-AB653490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EF56CE5-B07C-6968-E1AD-BB9FCCA04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19" y="3859266"/>
            <a:ext cx="8916859" cy="15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2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9476ECDD-0A5B-DA34-083F-5C825C509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08" y="3843895"/>
            <a:ext cx="4839872" cy="16312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D5AC93-C075-E364-EE87-7BBB7D5F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else</a:t>
            </a:r>
            <a:r>
              <a:rPr lang="ko-KR" altLang="en-US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F0D9E-F62E-1235-D7EF-85C8A481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지금까지는 조건식이 참일때만 코드가 실행되게 해왔음</a:t>
            </a:r>
            <a:endParaRPr lang="en-US" altLang="ko-KR"/>
          </a:p>
          <a:p>
            <a:r>
              <a:rPr lang="ko-KR" altLang="en-US"/>
              <a:t>그렇다면 참이 아닌 거짓일때 실행되게 하려면</a:t>
            </a:r>
            <a:r>
              <a:rPr lang="en-US" altLang="ko-KR"/>
              <a:t>?</a:t>
            </a:r>
          </a:p>
          <a:p>
            <a:r>
              <a:rPr lang="ko-KR" altLang="en-US"/>
              <a:t>만약에</a:t>
            </a:r>
            <a:r>
              <a:rPr lang="en-US" altLang="ko-KR"/>
              <a:t>(if) =&gt; </a:t>
            </a:r>
            <a:r>
              <a:rPr lang="ko-KR" altLang="en-US"/>
              <a:t>참이 실행되는부분</a:t>
            </a:r>
            <a:r>
              <a:rPr lang="en-US" altLang="ko-KR"/>
              <a:t> </a:t>
            </a:r>
          </a:p>
          <a:p>
            <a:r>
              <a:rPr lang="ko-KR" altLang="en-US"/>
              <a:t>그렇지 않다면</a:t>
            </a:r>
            <a:r>
              <a:rPr lang="en-US" altLang="ko-KR"/>
              <a:t>(else)</a:t>
            </a:r>
            <a:r>
              <a:rPr lang="ko-KR" altLang="en-US"/>
              <a:t>를 사용하면됨 </a:t>
            </a:r>
            <a:r>
              <a:rPr lang="en-US" altLang="ko-KR"/>
              <a:t>=&gt; </a:t>
            </a:r>
            <a:r>
              <a:rPr lang="ko-KR" altLang="en-US"/>
              <a:t>거짓이 실행되는 부분 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EEF65F-8DCC-2BD4-FECA-64F1A280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9D3A51-61EE-F10C-D814-BD68B02303C0}"/>
              </a:ext>
            </a:extLst>
          </p:cNvPr>
          <p:cNvSpPr/>
          <p:nvPr/>
        </p:nvSpPr>
        <p:spPr>
          <a:xfrm>
            <a:off x="1245314" y="4659503"/>
            <a:ext cx="743907" cy="30717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0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5AC93-C075-E364-EE87-7BBB7D5F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else</a:t>
            </a:r>
            <a:r>
              <a:rPr lang="ko-KR" altLang="en-US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F0D9E-F62E-1235-D7EF-85C8A481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주의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else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단독으로 사용할 수 없고 무조건 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if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문과 함께 사용해야함</a:t>
            </a:r>
            <a:endParaRPr lang="en-US" altLang="ko-KR" sz="240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주의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else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에는 조건식이 올 수 없음</a:t>
            </a:r>
            <a:endParaRPr lang="en-US" altLang="ko-KR" sz="240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>
                <a:solidFill>
                  <a:srgbClr val="FF0000"/>
                </a:solidFill>
              </a:rPr>
              <a:t>주의</a:t>
            </a:r>
            <a:r>
              <a:rPr lang="en-US" altLang="ko-KR">
                <a:solidFill>
                  <a:srgbClr val="FF0000"/>
                </a:solidFill>
              </a:rPr>
              <a:t>) else</a:t>
            </a:r>
            <a:r>
              <a:rPr lang="ko-KR" altLang="en-US">
                <a:solidFill>
                  <a:srgbClr val="FF0000"/>
                </a:solidFill>
              </a:rPr>
              <a:t>는 항상 마지막에 와야함</a:t>
            </a:r>
            <a:endParaRPr lang="en-US" altLang="ko-KR" sz="240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EEF65F-8DCC-2BD4-FECA-64F1A280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B25294-E754-7D66-9A17-A13FCEE0D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13" y="3096324"/>
            <a:ext cx="4280208" cy="2881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B7632-AAA5-3856-CD7D-3694443BE8C3}"/>
              </a:ext>
            </a:extLst>
          </p:cNvPr>
          <p:cNvSpPr txBox="1"/>
          <p:nvPr/>
        </p:nvSpPr>
        <p:spPr>
          <a:xfrm>
            <a:off x="5637711" y="4575861"/>
            <a:ext cx="48474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if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 조건식이 참이 아니면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else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문이 실행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9D3A51-61EE-F10C-D814-BD68B02303C0}"/>
              </a:ext>
            </a:extLst>
          </p:cNvPr>
          <p:cNvSpPr/>
          <p:nvPr/>
        </p:nvSpPr>
        <p:spPr>
          <a:xfrm>
            <a:off x="1206813" y="4622327"/>
            <a:ext cx="743907" cy="30717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A7138E-62DF-FC3C-BC2B-04AC71A1A134}"/>
              </a:ext>
            </a:extLst>
          </p:cNvPr>
          <p:cNvCxnSpPr>
            <a:cxnSpLocks/>
          </p:cNvCxnSpPr>
          <p:nvPr/>
        </p:nvCxnSpPr>
        <p:spPr>
          <a:xfrm flipH="1">
            <a:off x="2647865" y="4775916"/>
            <a:ext cx="283915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3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B5D7B-085D-AEEE-D796-849257EF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if ~ else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6147A-EC45-D03E-07C0-A9A48EC67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비밀번호 </a:t>
            </a:r>
            <a:r>
              <a:rPr lang="en-US" altLang="ko-KR"/>
              <a:t>abc123</a:t>
            </a:r>
            <a:r>
              <a:rPr lang="ko-KR" altLang="en-US"/>
              <a:t>을 입력했을때 </a:t>
            </a:r>
            <a:r>
              <a:rPr lang="en-US" altLang="ko-KR"/>
              <a:t>‘</a:t>
            </a:r>
            <a:r>
              <a:rPr lang="ko-KR" altLang="en-US"/>
              <a:t>비밀번호가 맞습니다</a:t>
            </a:r>
            <a:r>
              <a:rPr lang="en-US" altLang="ko-KR"/>
              <a:t>’</a:t>
            </a:r>
            <a:r>
              <a:rPr lang="ko-KR" altLang="en-US"/>
              <a:t> 출력시켜주기</a:t>
            </a:r>
            <a:endParaRPr lang="en-US" altLang="ko-KR"/>
          </a:p>
          <a:p>
            <a:r>
              <a:rPr lang="ko-KR" altLang="en-US"/>
              <a:t>비밀번호가 틀리면 </a:t>
            </a:r>
            <a:r>
              <a:rPr lang="en-US" altLang="ko-KR"/>
              <a:t>‘</a:t>
            </a:r>
            <a:r>
              <a:rPr lang="ko-KR" altLang="en-US"/>
              <a:t>비밀번호가 틀렸습니다</a:t>
            </a:r>
            <a:r>
              <a:rPr lang="en-US" altLang="ko-KR"/>
              <a:t>’ </a:t>
            </a:r>
            <a:r>
              <a:rPr lang="ko-KR" altLang="en-US"/>
              <a:t>출력시켜주기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짝수 숫자를 입력했을때 </a:t>
            </a:r>
            <a:r>
              <a:rPr lang="en-US" altLang="ko-KR"/>
              <a:t>‘</a:t>
            </a:r>
            <a:r>
              <a:rPr lang="ko-KR" altLang="en-US"/>
              <a:t>짝수입니다</a:t>
            </a:r>
            <a:r>
              <a:rPr lang="en-US" altLang="ko-KR"/>
              <a:t>’ </a:t>
            </a:r>
            <a:r>
              <a:rPr lang="ko-KR" altLang="en-US"/>
              <a:t>출력시켜주기</a:t>
            </a:r>
            <a:endParaRPr lang="en-US" altLang="ko-KR"/>
          </a:p>
          <a:p>
            <a:r>
              <a:rPr lang="ko-KR" altLang="en-US"/>
              <a:t>짝수가 아닌 수를 입력했을때 </a:t>
            </a:r>
            <a:r>
              <a:rPr lang="en-US" altLang="ko-KR"/>
              <a:t>‘</a:t>
            </a:r>
            <a:r>
              <a:rPr lang="ko-KR" altLang="en-US"/>
              <a:t>홀수입니다</a:t>
            </a:r>
            <a:r>
              <a:rPr lang="en-US" altLang="ko-KR"/>
              <a:t>’ </a:t>
            </a:r>
            <a:r>
              <a:rPr lang="ko-KR" altLang="en-US"/>
              <a:t>출력시켜주기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E1288-7032-B327-B55D-69695EC4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8" name="그림 7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984BE01-072D-BA8A-D3CC-F53BBD2E0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91" y="2460905"/>
            <a:ext cx="4999049" cy="753825"/>
          </a:xfrm>
          <a:prstGeom prst="rect">
            <a:avLst/>
          </a:prstGeom>
        </p:spPr>
      </p:pic>
      <p:pic>
        <p:nvPicPr>
          <p:cNvPr id="11" name="그림 10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0ABBDC55-6267-FF52-7125-92A4F2FE4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91" y="4799566"/>
            <a:ext cx="3454729" cy="7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6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326EB-E1EA-9044-909A-F85A5003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 정답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8809ED-8274-BF9B-63FE-0A458EB1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" name="내용 개체 틀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60976EA-C745-9A9A-C72E-930EABE1A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49" y="1325563"/>
            <a:ext cx="8261678" cy="4517301"/>
          </a:xfrm>
        </p:spPr>
      </p:pic>
    </p:spTree>
    <p:extLst>
      <p:ext uri="{BB962C8B-B14F-4D97-AF65-F5344CB8AC3E}">
        <p14:creationId xmlns:p14="http://schemas.microsoft.com/office/powerpoint/2010/main" val="1844789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BEF4-4B2D-7D36-77C8-1D55975D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elif</a:t>
            </a:r>
            <a:r>
              <a:rPr lang="ko-KR" altLang="en-US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4292D-69DA-7C2B-E994-FCAC76EC6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/>
              <a:t>if~else</a:t>
            </a:r>
            <a:r>
              <a:rPr lang="ko-KR" altLang="en-US"/>
              <a:t>문 같은경우 두가지의 경우에만 사용할 수 있음</a:t>
            </a:r>
            <a:endParaRPr lang="en-US" altLang="ko-KR"/>
          </a:p>
          <a:p>
            <a:r>
              <a:rPr lang="ko-KR" altLang="en-US"/>
              <a:t>하지만 개발을 진행하다보면 두가지 이상의 조건을 써야할때가 더 많음</a:t>
            </a:r>
            <a:endParaRPr lang="en-US" altLang="ko-KR"/>
          </a:p>
          <a:p>
            <a:r>
              <a:rPr lang="ko-KR" altLang="en-US"/>
              <a:t>이때 사용해야하는 것이 </a:t>
            </a:r>
            <a:r>
              <a:rPr lang="en-US" altLang="ko-KR"/>
              <a:t>elif</a:t>
            </a:r>
            <a:r>
              <a:rPr lang="ko-KR" altLang="en-US"/>
              <a:t>문</a:t>
            </a:r>
            <a:endParaRPr lang="en-US" altLang="ko-KR"/>
          </a:p>
          <a:p>
            <a:r>
              <a:rPr lang="en-US" altLang="ko-KR"/>
              <a:t>elif</a:t>
            </a:r>
            <a:r>
              <a:rPr lang="ko-KR" altLang="en-US"/>
              <a:t>문은 필요한 만큼 계속 작성해도 됨</a:t>
            </a:r>
            <a:endParaRPr lang="en-US" altLang="ko-KR"/>
          </a:p>
          <a:p>
            <a:r>
              <a:rPr lang="en-US" altLang="ko-KR"/>
              <a:t>if</a:t>
            </a:r>
            <a:r>
              <a:rPr lang="ko-KR" altLang="en-US"/>
              <a:t>와 </a:t>
            </a:r>
            <a:r>
              <a:rPr lang="en-US" altLang="ko-KR"/>
              <a:t>elif</a:t>
            </a:r>
            <a:r>
              <a:rPr lang="ko-KR" altLang="en-US"/>
              <a:t>의 조건식중 참인부분의 코드가 실행</a:t>
            </a:r>
            <a:endParaRPr lang="en-US" altLang="ko-KR"/>
          </a:p>
          <a:p>
            <a:r>
              <a:rPr lang="ko-KR" altLang="en-US"/>
              <a:t>만약에</a:t>
            </a:r>
            <a:r>
              <a:rPr lang="en-US" altLang="ko-KR"/>
              <a:t>(if) =&gt; </a:t>
            </a:r>
            <a:r>
              <a:rPr lang="ko-KR" altLang="en-US"/>
              <a:t>참이면 실행되는부분</a:t>
            </a:r>
            <a:r>
              <a:rPr lang="en-US" altLang="ko-KR"/>
              <a:t> </a:t>
            </a:r>
          </a:p>
          <a:p>
            <a:r>
              <a:rPr lang="ko-KR" altLang="en-US"/>
              <a:t>그렇지 않고 만약에</a:t>
            </a:r>
            <a:r>
              <a:rPr lang="en-US" altLang="ko-KR"/>
              <a:t>(elif) =&gt; </a:t>
            </a:r>
            <a:r>
              <a:rPr lang="ko-KR" altLang="en-US"/>
              <a:t>참이면 실행되는 부분</a:t>
            </a:r>
            <a:endParaRPr lang="en-US" altLang="ko-KR"/>
          </a:p>
          <a:p>
            <a:r>
              <a:rPr lang="ko-KR" altLang="en-US"/>
              <a:t>그렇지 않다면</a:t>
            </a:r>
            <a:r>
              <a:rPr lang="en-US" altLang="ko-KR"/>
              <a:t>(else)</a:t>
            </a:r>
            <a:r>
              <a:rPr lang="ko-KR" altLang="en-US"/>
              <a:t> </a:t>
            </a:r>
            <a:r>
              <a:rPr lang="en-US" altLang="ko-KR"/>
              <a:t>=&gt; </a:t>
            </a:r>
            <a:r>
              <a:rPr lang="ko-KR" altLang="en-US"/>
              <a:t>위 조건 모두 거짓일때 실행되는 부분 </a:t>
            </a:r>
            <a:endParaRPr lang="en-US" altLang="ko-KR"/>
          </a:p>
          <a:p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else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선택사항으로 안써도 무관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B6FCF3-0282-0B06-9293-E7BF49F7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8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26292-D7CE-2CD4-E954-A4D4909E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elif</a:t>
            </a:r>
            <a:r>
              <a:rPr lang="ko-KR" altLang="en-US"/>
              <a:t>문</a:t>
            </a:r>
          </a:p>
        </p:txBody>
      </p:sp>
      <p:pic>
        <p:nvPicPr>
          <p:cNvPr id="7" name="내용 개체 틀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D4FDB79-26AE-00CF-7C82-F74700350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2" y="1325563"/>
            <a:ext cx="4312471" cy="384587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1E3392-88F5-1372-38DC-0FB58020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9067A-995C-42C1-1966-EC661956359F}"/>
              </a:ext>
            </a:extLst>
          </p:cNvPr>
          <p:cNvSpPr txBox="1"/>
          <p:nvPr/>
        </p:nvSpPr>
        <p:spPr>
          <a:xfrm>
            <a:off x="5248128" y="1325563"/>
            <a:ext cx="6111240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주의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elif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단독으로 사용할 수 없고 무조건 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if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문과 함께 사용해야함</a:t>
            </a:r>
            <a:endParaRPr lang="en-US" altLang="ko-KR" sz="240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주의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elif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문은 조건식이 있어야함</a:t>
            </a:r>
            <a:endParaRPr lang="ko-KR" altLang="en-US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주의</a:t>
            </a:r>
            <a:r>
              <a:rPr lang="en-US" altLang="ko-KR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else</a:t>
            </a:r>
            <a:r>
              <a:rPr lang="ko-KR" altLang="en-US" sz="24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항상 마지막에 와야함</a:t>
            </a:r>
            <a:endParaRPr lang="en-US" altLang="ko-KR" sz="240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D73978BC-C650-C331-4358-D8B37BAFE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132" y="5762204"/>
            <a:ext cx="2514951" cy="504895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8EE90EF-CA9C-5423-17B1-7F5CDCD61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70" y="3506791"/>
            <a:ext cx="3806635" cy="276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65BB3-0E3F-69FB-2A96-2D800A78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elif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EEE3A-ABAC-1429-70FF-9AE05AB5D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점수를 입력 받아 점수에 따라 </a:t>
            </a:r>
            <a:r>
              <a:rPr lang="en-US" altLang="ko-KR"/>
              <a:t>A~F </a:t>
            </a:r>
            <a:r>
              <a:rPr lang="ko-KR" altLang="en-US"/>
              <a:t>학점으로 나누기</a:t>
            </a:r>
            <a:endParaRPr lang="en-US" altLang="ko-KR"/>
          </a:p>
          <a:p>
            <a:pPr lvl="1"/>
            <a:r>
              <a:rPr lang="en-US" altLang="ko-KR" sz="2400"/>
              <a:t>A – 90</a:t>
            </a:r>
            <a:r>
              <a:rPr lang="ko-KR" altLang="en-US" sz="2400"/>
              <a:t>점</a:t>
            </a:r>
            <a:r>
              <a:rPr lang="en-US" altLang="ko-KR" sz="2400"/>
              <a:t> </a:t>
            </a:r>
            <a:r>
              <a:rPr lang="ko-KR" altLang="en-US" sz="2400"/>
              <a:t>이상</a:t>
            </a:r>
            <a:endParaRPr lang="en-US" altLang="ko-KR" sz="2400"/>
          </a:p>
          <a:p>
            <a:pPr lvl="1"/>
            <a:r>
              <a:rPr lang="en-US" altLang="ko-KR" sz="2400"/>
              <a:t>B – 80</a:t>
            </a:r>
            <a:r>
              <a:rPr lang="ko-KR" altLang="en-US" sz="2400"/>
              <a:t>점</a:t>
            </a:r>
            <a:r>
              <a:rPr lang="en-US" altLang="ko-KR" sz="2400"/>
              <a:t> </a:t>
            </a:r>
            <a:r>
              <a:rPr lang="ko-KR" altLang="en-US" sz="2400"/>
              <a:t>이상 </a:t>
            </a:r>
            <a:r>
              <a:rPr lang="en-US" altLang="ko-KR" sz="2400"/>
              <a:t>90</a:t>
            </a:r>
            <a:r>
              <a:rPr lang="ko-KR" altLang="en-US" sz="2400"/>
              <a:t>점 미만</a:t>
            </a:r>
            <a:endParaRPr lang="en-US" altLang="ko-KR" sz="2400"/>
          </a:p>
          <a:p>
            <a:pPr lvl="1"/>
            <a:r>
              <a:rPr lang="en-US" altLang="ko-KR" sz="2400"/>
              <a:t>C – 70</a:t>
            </a:r>
            <a:r>
              <a:rPr lang="ko-KR" altLang="en-US" sz="2400"/>
              <a:t>점 이상 </a:t>
            </a:r>
            <a:r>
              <a:rPr lang="en-US" altLang="ko-KR" sz="2400"/>
              <a:t>80</a:t>
            </a:r>
            <a:r>
              <a:rPr lang="ko-KR" altLang="en-US" sz="2400"/>
              <a:t>점 미만</a:t>
            </a:r>
            <a:endParaRPr lang="en-US" altLang="ko-KR" sz="2400"/>
          </a:p>
          <a:p>
            <a:pPr lvl="1"/>
            <a:r>
              <a:rPr lang="en-US" altLang="ko-KR" sz="2400"/>
              <a:t>D – 60</a:t>
            </a:r>
            <a:r>
              <a:rPr lang="ko-KR" altLang="en-US" sz="2400"/>
              <a:t>점</a:t>
            </a:r>
            <a:r>
              <a:rPr lang="en-US" altLang="ko-KR" sz="2400"/>
              <a:t> </a:t>
            </a:r>
            <a:r>
              <a:rPr lang="ko-KR" altLang="en-US" sz="2400"/>
              <a:t>이상 </a:t>
            </a:r>
            <a:r>
              <a:rPr lang="en-US" altLang="ko-KR" sz="2400"/>
              <a:t>70</a:t>
            </a:r>
            <a:r>
              <a:rPr lang="ko-KR" altLang="en-US" sz="2400"/>
              <a:t>점 미만</a:t>
            </a:r>
            <a:endParaRPr lang="en-US" altLang="ko-KR" sz="2400"/>
          </a:p>
          <a:p>
            <a:pPr lvl="1"/>
            <a:r>
              <a:rPr lang="en-US" altLang="ko-KR" sz="2400"/>
              <a:t>F – 60</a:t>
            </a:r>
            <a:r>
              <a:rPr lang="ko-KR" altLang="en-US" sz="2400"/>
              <a:t>점 미만</a:t>
            </a:r>
            <a:endParaRPr lang="en-US" altLang="ko-KR" sz="240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출력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37136-54F6-8A07-681A-5BAB9085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그림 6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3CE3A9EC-4BC6-995D-2417-F6942E436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81" y="5094833"/>
            <a:ext cx="4142107" cy="8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65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A59FB-CAF4-B796-808B-1FF0D78A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 정답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FE16562-6785-5738-6DA9-4257825D4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71" y="1516062"/>
            <a:ext cx="6227580" cy="450373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72394C-39F4-48A6-955D-ADB76DF4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920B8-A680-BC7C-C89D-7A4DF3FD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중첩 조건문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1C33DB-8BEF-A37D-CEDF-F7B14A9DA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하나의 조건문 안에 또 다른 조건문을 포함한 형태</a:t>
            </a:r>
            <a:endParaRPr lang="en-US" altLang="ko-KR"/>
          </a:p>
          <a:p>
            <a:r>
              <a:rPr lang="ko-KR" altLang="en-US"/>
              <a:t>더 복잡한 조건을 처리하기 위해서 사용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D9E975-B8A2-B20D-40BF-2B28280C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C57C168-A1E2-FE65-ACF2-8B62E1621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69" y="2519106"/>
            <a:ext cx="6044081" cy="356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Python </a:t>
            </a: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조건문과 반복문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F591A-A8D2-DE26-6122-C5FCE07B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중첩 조건문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1B6590-A2B1-048D-4F44-D85EBC89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0F31DE9-8062-CFAA-1A37-282F50105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이전 실습 </a:t>
            </a:r>
            <a:r>
              <a:rPr lang="en-US" altLang="ko-KR"/>
              <a:t>elif</a:t>
            </a:r>
            <a:r>
              <a:rPr lang="ko-KR" altLang="en-US"/>
              <a:t>의 코드의 단점 </a:t>
            </a:r>
            <a:r>
              <a:rPr lang="en-US" altLang="ko-KR"/>
              <a:t>=&gt; </a:t>
            </a:r>
            <a:r>
              <a:rPr lang="ko-KR" altLang="en-US"/>
              <a:t>음수도 입력이 가능</a:t>
            </a:r>
            <a:endParaRPr lang="en-US" altLang="ko-KR"/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C1DC87C-1189-5F60-98F0-A3C7BF4F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87" y="2040813"/>
            <a:ext cx="3408680" cy="2549582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9FF38BD-DE46-0824-B838-C223E9E62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25" y="2040813"/>
            <a:ext cx="4165275" cy="337260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77D7413-A968-8248-EB62-926FC17D5B47}"/>
              </a:ext>
            </a:extLst>
          </p:cNvPr>
          <p:cNvSpPr/>
          <p:nvPr/>
        </p:nvSpPr>
        <p:spPr>
          <a:xfrm>
            <a:off x="4900865" y="2242717"/>
            <a:ext cx="1991360" cy="386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B4532-72E1-AE5D-7217-BBB1C76DEB87}"/>
              </a:ext>
            </a:extLst>
          </p:cNvPr>
          <p:cNvSpPr txBox="1"/>
          <p:nvPr/>
        </p:nvSpPr>
        <p:spPr>
          <a:xfrm>
            <a:off x="4780695" y="2720480"/>
            <a:ext cx="2231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중첩문을 활용하여</a:t>
            </a:r>
            <a:b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음수입력을 방지</a:t>
            </a:r>
          </a:p>
        </p:txBody>
      </p:sp>
    </p:spTree>
    <p:extLst>
      <p:ext uri="{BB962C8B-B14F-4D97-AF65-F5344CB8AC3E}">
        <p14:creationId xmlns:p14="http://schemas.microsoft.com/office/powerpoint/2010/main" val="1947788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40F94-5E66-6785-E744-B3DA8925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중첩 조건문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613C2A-0526-4060-A4A3-DBAC20228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/>
              <a:t>교통비를 낼 때 나이와 결제 방법에 따른 금액을 출력하세요</a:t>
            </a:r>
            <a:endParaRPr lang="en-US" altLang="ko-KR" sz="240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800"/>
              <a:t> 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. </a:t>
            </a:r>
            <a:r>
              <a:rPr lang="ko-KR" altLang="en-US"/>
              <a:t>결제방법이 카드인 경우는 카드만 입력하는 것으로 간주함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B1832-AAB4-5A71-1327-F37B6194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09C7660-BFD8-4EDF-A0DB-525D1D566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64878"/>
              </p:ext>
            </p:extLst>
          </p:nvPr>
        </p:nvGraphicFramePr>
        <p:xfrm>
          <a:off x="1075130" y="2418140"/>
          <a:ext cx="8128002" cy="14748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670404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3454915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25341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623119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8652268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40690852"/>
                    </a:ext>
                  </a:extLst>
                </a:gridCol>
              </a:tblGrid>
              <a:tr h="4916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8</a:t>
                      </a:r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세 미만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14</a:t>
                      </a:r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세 미만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</a:t>
                      </a:r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세 미만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75</a:t>
                      </a:r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세 미만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75</a:t>
                      </a:r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세 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656570"/>
                  </a:ext>
                </a:extLst>
              </a:tr>
              <a:tr h="4916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카드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무료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450</a:t>
                      </a:r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720</a:t>
                      </a:r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1200</a:t>
                      </a:r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무료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186314"/>
                  </a:ext>
                </a:extLst>
              </a:tr>
              <a:tr h="4916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현금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1000</a:t>
                      </a:r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1300</a:t>
                      </a:r>
                      <a:r>
                        <a:rPr lang="ko-KR" altLang="en-US" sz="20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103815"/>
                  </a:ext>
                </a:extLst>
              </a:tr>
            </a:tbl>
          </a:graphicData>
        </a:graphic>
      </p:graphicFrame>
      <p:pic>
        <p:nvPicPr>
          <p:cNvPr id="8" name="그림 7" descr="텍스트, 폰트, 타이포그래피, 디자인이(가) 표시된 사진&#10;&#10;자동 생성된 설명">
            <a:extLst>
              <a:ext uri="{FF2B5EF4-FFF2-40B4-BE49-F238E27FC236}">
                <a16:creationId xmlns:a16="http://schemas.microsoft.com/office/drawing/2014/main" id="{A4AAFFE3-4BD1-A94C-C68D-1716221A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30" y="4318088"/>
            <a:ext cx="5748594" cy="9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9122A-149F-4A8A-F468-89CB71A0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 정답</a:t>
            </a:r>
          </a:p>
        </p:txBody>
      </p:sp>
      <p:pic>
        <p:nvPicPr>
          <p:cNvPr id="6" name="내용 개체 틀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729B49E-CAC7-659E-FCD1-06A4EB5DF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77" y="122740"/>
            <a:ext cx="5415645" cy="661252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1B285-CC94-DE73-25FB-86B34ADB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6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7B920-617E-C3D5-9472-A7D5F990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우유를 왜 </a:t>
            </a:r>
            <a:r>
              <a:rPr lang="en-US" altLang="ko-KR"/>
              <a:t>6</a:t>
            </a:r>
            <a:r>
              <a:rPr lang="ko-KR" altLang="en-US"/>
              <a:t>개 사왔을까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7" name="내용 개체 틀 6" descr="텍스트, 의류, 사람, 미소이(가) 표시된 사진&#10;&#10;자동 생성된 설명">
            <a:extLst>
              <a:ext uri="{FF2B5EF4-FFF2-40B4-BE49-F238E27FC236}">
                <a16:creationId xmlns:a16="http://schemas.microsoft.com/office/drawing/2014/main" id="{EB1BE2A9-3F6B-E582-29A9-289D20238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88" y="1325563"/>
            <a:ext cx="4851400" cy="4851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78B274-CB81-B060-40D7-7D6CE3D9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2B8A0-6BD4-41A6-C94B-BC8CCADC186E}"/>
              </a:ext>
            </a:extLst>
          </p:cNvPr>
          <p:cNvSpPr txBox="1"/>
          <p:nvPr/>
        </p:nvSpPr>
        <p:spPr>
          <a:xfrm>
            <a:off x="6303229" y="3692978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남편생각</a:t>
            </a:r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26EA45E-B7F5-1C04-174E-2BE0D7084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14" y="4093088"/>
            <a:ext cx="4143798" cy="20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F1398-FB34-1D34-4302-9E5F2AA8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삼항연산자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709CB2-B410-F0BC-87B6-CD13FE99D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조건문 같은경우 한줄로 줄여서 쓰는 방법도 존재</a:t>
            </a:r>
            <a:endParaRPr lang="en-US" altLang="ko-KR"/>
          </a:p>
          <a:p>
            <a:r>
              <a:rPr lang="ko-KR" altLang="en-US"/>
              <a:t>삼항연산자라고 부름</a:t>
            </a:r>
            <a:endParaRPr lang="en-US" altLang="ko-KR"/>
          </a:p>
          <a:p>
            <a:r>
              <a:rPr lang="ko-KR" altLang="en-US"/>
              <a:t>간단한 조건을 처리할때 주로 사용함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FA4DF7-BC5B-D307-C11A-45F84958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그림 5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E7804E46-F6C1-E390-0B56-87405366C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44" y="3047162"/>
            <a:ext cx="4663044" cy="76367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F02B4A0-3DB4-D3A4-FD9E-EEBE8AD68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44" y="4293315"/>
            <a:ext cx="8890723" cy="12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31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E04C8-616E-345C-6B28-52687018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pass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9E840E-35E0-1C1C-EA49-8B9F2F7C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조건을 만들어서 코드를 생성해야하지만 잠시 아무일도 하지 않고 넘어가야할 경우 사용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204179-9016-F000-59A4-8CF7576B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BF0D02-ACD9-BE11-75BE-9F4117DCB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70" y="2292364"/>
            <a:ext cx="6309030" cy="38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88D9F-77BC-85AA-1E46-CE24DEE4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조건문에서 </a:t>
            </a:r>
            <a:r>
              <a:rPr lang="en-US" altLang="ko-KR"/>
              <a:t>in </a:t>
            </a:r>
            <a:r>
              <a:rPr lang="ko-KR" altLang="en-US"/>
              <a:t>연산자 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16D50D-D184-6C4B-4DC2-A133B4CD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37360B1-ACEC-602C-4C2D-F368E2353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튜플</a:t>
            </a:r>
            <a:r>
              <a:rPr lang="en-US" altLang="ko-KR"/>
              <a:t>, </a:t>
            </a:r>
            <a:r>
              <a:rPr lang="ko-KR" altLang="en-US"/>
              <a:t>딕셔너리</a:t>
            </a:r>
            <a:r>
              <a:rPr lang="en-US" altLang="ko-KR"/>
              <a:t> </a:t>
            </a:r>
            <a:r>
              <a:rPr lang="ko-KR" altLang="en-US"/>
              <a:t>등을 사용하여 특정값이 존재하는지 쉽게 확인가능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107A13E-34AE-6C27-DC3E-8236DD67D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15" y="1946177"/>
            <a:ext cx="7579286" cy="26208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FF6EF5-1EF7-937D-83E5-38A7FC77E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15" y="4679800"/>
            <a:ext cx="5254770" cy="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5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2E271-89E5-CF94-4CCD-2B864DB5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in </a:t>
            </a:r>
            <a:r>
              <a:rPr lang="ko-KR" altLang="en-US">
                <a:solidFill>
                  <a:schemeClr val="accent2"/>
                </a:solidFill>
              </a:rPr>
              <a:t>연산자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6C596-C1EF-86E1-2AB1-1D1A921DF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과일의 칼로리를 담는 딕셔너리생성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apple: 95, banana: 105, cherry: 50 </a:t>
            </a:r>
          </a:p>
          <a:p>
            <a:r>
              <a:rPr lang="ko-KR" altLang="en-US"/>
              <a:t>사용자로 부터 과일을 입력받아 해당 과일의 칼로리 출력</a:t>
            </a:r>
            <a:endParaRPr lang="en-US" altLang="ko-KR"/>
          </a:p>
          <a:p>
            <a:r>
              <a:rPr lang="ko-KR" altLang="en-US"/>
              <a:t>존재하지 않는 과일이라면 포함되지 않았다는 메시지 출력</a:t>
            </a:r>
            <a:endParaRPr lang="en-US" altLang="ko-KR"/>
          </a:p>
          <a:p>
            <a:r>
              <a:rPr lang="ko-KR" altLang="en-US"/>
              <a:t>출력 예시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3DB90-0FEF-6AAC-09AB-0D16D144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D10C60-8B4D-161F-66A2-1C3C5E88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160" y="3751263"/>
            <a:ext cx="6900861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77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58254-DC11-EB1D-B37F-FD1D639D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</a:t>
            </a:r>
            <a:r>
              <a:rPr lang="ko-KR" altLang="en-US">
                <a:solidFill>
                  <a:schemeClr val="accent2"/>
                </a:solidFill>
              </a:rPr>
              <a:t> 정답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AFFE80F-D973-B9A9-985D-C445B101D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6" y="1325563"/>
            <a:ext cx="10277011" cy="460533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78917C-AB00-4F20-B543-D1052F5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130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반복문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713F5-59EA-7751-1DBA-E309382E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4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오늘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지금까지</a:t>
            </a:r>
            <a:r>
              <a:rPr lang="ko-KR" altLang="en-US" sz="2800"/>
              <a:t>는 개발에 필요한 기초 개념에 대해서 공부하였습니다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이번시간은 조건문과 반복문을 학습하면서 본격적인 프로그래밍에 대해서 공부하도록 하겠습니다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조건문과 반복문만 안다면 프로그래밍을 할 수 있다고 말할정도로 매우 중요하고 그만큼 비중도 높습니다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800"/>
              <a:t>한 언어만 배워도 다른언어에 똑같이 적용할 수 있습니다</a:t>
            </a:r>
            <a:r>
              <a:rPr lang="en-US" altLang="ko-KR" sz="2800"/>
              <a:t>.</a:t>
            </a: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8CC6ED-42E8-992A-65BE-124F51E4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9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62378-05E4-4FDF-5A2A-3A747818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6FAE1-9F09-B70E-C653-DA0E3D26A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7789433" cy="4851400"/>
          </a:xfrm>
        </p:spPr>
        <p:txBody>
          <a:bodyPr/>
          <a:lstStyle/>
          <a:p>
            <a:r>
              <a:rPr lang="ko-KR" altLang="en-US"/>
              <a:t>아래와 같이 </a:t>
            </a:r>
            <a:r>
              <a:rPr lang="en-US" altLang="ko-KR"/>
              <a:t>x * 1</a:t>
            </a:r>
            <a:r>
              <a:rPr lang="ko-KR" altLang="en-US"/>
              <a:t>부터 </a:t>
            </a:r>
            <a:r>
              <a:rPr lang="en-US" altLang="ko-KR"/>
              <a:t>x * 100</a:t>
            </a:r>
            <a:r>
              <a:rPr lang="ko-KR" altLang="en-US"/>
              <a:t>까지 출력 해보겠습니다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ADB2B-EF3E-DB08-A9F8-7D60C70FA8DC}"/>
              </a:ext>
            </a:extLst>
          </p:cNvPr>
          <p:cNvSpPr txBox="1"/>
          <p:nvPr/>
        </p:nvSpPr>
        <p:spPr>
          <a:xfrm>
            <a:off x="1138262" y="1907874"/>
            <a:ext cx="30731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..</a:t>
            </a: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196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198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200</a:t>
            </a:r>
            <a:endParaRPr lang="en-US" altLang="ko-KR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954873C-3120-8E7F-7B84-C7D9F215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7C58F9D-447C-4EC0-7141-86C5304FB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92" y="2001252"/>
            <a:ext cx="3535665" cy="41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1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916F8-B540-8D8E-A0BD-070FD0F0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D724D-9646-3F6D-7DA4-2A721784B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컴퓨터의 계산 속도는 사람보다 빠르므로 반복시키는 일을 하기 좋음</a:t>
            </a:r>
            <a:endParaRPr lang="en-US" altLang="ko-KR"/>
          </a:p>
          <a:p>
            <a:r>
              <a:rPr lang="ko-KR" altLang="en-US"/>
              <a:t>반복문을 사용하면 코드를 줄이고 똑같은 일을 반복하지 않아도 됨</a:t>
            </a:r>
            <a:endParaRPr lang="en-US" altLang="ko-KR"/>
          </a:p>
          <a:p>
            <a:pPr lvl="1"/>
            <a:r>
              <a:rPr lang="en-US" altLang="ko-KR"/>
              <a:t>ex) 1</a:t>
            </a:r>
            <a:r>
              <a:rPr lang="ko-KR" altLang="en-US"/>
              <a:t>부터 </a:t>
            </a:r>
            <a:r>
              <a:rPr lang="en-US" altLang="ko-KR"/>
              <a:t>100</a:t>
            </a:r>
            <a:r>
              <a:rPr lang="ko-KR" altLang="en-US"/>
              <a:t>까지 출력</a:t>
            </a:r>
            <a:r>
              <a:rPr lang="en-US" altLang="ko-KR"/>
              <a:t>, print(1), print(2),.,...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간결하고 효율적인 프로그램을 만드는데 필요함</a:t>
            </a:r>
            <a:endParaRPr lang="en-US" altLang="ko-KR"/>
          </a:p>
          <a:p>
            <a:r>
              <a:rPr lang="ko-KR" altLang="en-US"/>
              <a:t>파이썬에는 </a:t>
            </a:r>
            <a:r>
              <a:rPr lang="en-US" altLang="ko-KR"/>
              <a:t>for</a:t>
            </a:r>
            <a:r>
              <a:rPr lang="ko-KR" altLang="en-US"/>
              <a:t>문과 </a:t>
            </a:r>
            <a:r>
              <a:rPr lang="en-US" altLang="ko-KR"/>
              <a:t>while</a:t>
            </a:r>
            <a:r>
              <a:rPr lang="ko-KR" altLang="en-US"/>
              <a:t>문이 존재</a:t>
            </a:r>
            <a:endParaRPr lang="en-US" altLang="ko-KR"/>
          </a:p>
          <a:p>
            <a:pPr lvl="1"/>
            <a:r>
              <a:rPr lang="en-US" altLang="ko-KR"/>
              <a:t>while – </a:t>
            </a:r>
            <a:r>
              <a:rPr lang="ko-KR" altLang="en-US"/>
              <a:t>특정 조건이 만족되는 동안 반복</a:t>
            </a:r>
            <a:endParaRPr lang="en-US" altLang="ko-KR"/>
          </a:p>
          <a:p>
            <a:pPr lvl="1"/>
            <a:r>
              <a:rPr lang="en-US" altLang="ko-KR"/>
              <a:t>for</a:t>
            </a:r>
            <a:r>
              <a:rPr lang="ko-KR" altLang="en-US"/>
              <a:t>문 </a:t>
            </a:r>
            <a:r>
              <a:rPr lang="en-US" altLang="ko-KR"/>
              <a:t>– </a:t>
            </a:r>
            <a:r>
              <a:rPr lang="ko-KR" altLang="en-US"/>
              <a:t>지정한 횟수만큼 반복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04602E-F354-8556-152C-B6CB005E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72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while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713F5-59EA-7751-1DBA-E309382E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418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 : ~</a:t>
            </a:r>
            <a:r>
              <a:rPr lang="ko-KR" altLang="en-US" dirty="0"/>
              <a:t>하는 동안</a:t>
            </a:r>
            <a:r>
              <a:rPr lang="en-US" altLang="ko-KR" dirty="0"/>
              <a:t>, ~</a:t>
            </a:r>
            <a:r>
              <a:rPr lang="ko-KR" altLang="en-US" dirty="0"/>
              <a:t>하는 동안에</a:t>
            </a:r>
            <a:endParaRPr lang="en-US" altLang="ko-KR" dirty="0"/>
          </a:p>
          <a:p>
            <a:r>
              <a:rPr lang="ko-KR" altLang="en-US" dirty="0"/>
              <a:t>조건식이 참이면 반복</a:t>
            </a:r>
            <a:r>
              <a:rPr lang="en-US" altLang="ko-KR" dirty="0"/>
              <a:t>, </a:t>
            </a:r>
            <a:r>
              <a:rPr lang="ko-KR" altLang="en-US" dirty="0"/>
              <a:t>문장이 끝나는 곳에서 조건식으로 돌아와 반복함</a:t>
            </a:r>
            <a:endParaRPr lang="en-US" altLang="ko-KR" dirty="0"/>
          </a:p>
          <a:p>
            <a:r>
              <a:rPr lang="ko-KR" altLang="en-US"/>
              <a:t>조건식이 </a:t>
            </a:r>
            <a:r>
              <a:rPr lang="en-US" altLang="ko-KR"/>
              <a:t>False</a:t>
            </a:r>
            <a:r>
              <a:rPr lang="ko-KR" altLang="en-US"/>
              <a:t>가 되면 반복문을 종료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40" y="3226239"/>
            <a:ext cx="5172797" cy="2695951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E3371E2-9C55-BCFD-5B6E-FADC08B5A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48" y="3016238"/>
            <a:ext cx="3455351" cy="33540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4C8E20-FC22-9EF9-43E0-ADFBFC551841}"/>
              </a:ext>
            </a:extLst>
          </p:cNvPr>
          <p:cNvSpPr/>
          <p:nvPr/>
        </p:nvSpPr>
        <p:spPr>
          <a:xfrm>
            <a:off x="4252288" y="5130800"/>
            <a:ext cx="1257300" cy="40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종료조건</a:t>
            </a:r>
            <a:endParaRPr lang="ko-KR" altLang="en-US" sz="16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771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88A0E-144A-8317-9C26-79468997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while</a:t>
            </a:r>
            <a:r>
              <a:rPr lang="ko-KR" altLang="en-US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564A1-3E15-0406-8E75-F22D74B48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예제코드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C81E9C-5541-1D5B-153A-3B569C22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EFAA5EA-2499-707C-6540-010E1A246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959" y="1325562"/>
            <a:ext cx="7580311" cy="48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7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 </a:t>
            </a:r>
            <a:r>
              <a:rPr lang="en-US" altLang="ko-KR" dirty="0"/>
              <a:t>– </a:t>
            </a:r>
            <a:r>
              <a:rPr lang="ko-KR" altLang="en-US" dirty="0"/>
              <a:t>무한 루프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문에서 무한 루프</a:t>
            </a:r>
            <a:r>
              <a:rPr lang="en-US" altLang="ko-KR" dirty="0"/>
              <a:t> (</a:t>
            </a:r>
            <a:r>
              <a:rPr lang="ko-KR" altLang="en-US" dirty="0"/>
              <a:t>무한 반복</a:t>
            </a:r>
            <a:r>
              <a:rPr lang="en-US" altLang="ko-KR" dirty="0"/>
              <a:t>)</a:t>
            </a:r>
            <a:r>
              <a:rPr lang="ko-KR" altLang="en-US"/>
              <a:t>를 사용하는 경우가 있는데 이때 조건식을 </a:t>
            </a:r>
            <a:r>
              <a:rPr lang="ko-KR" altLang="en-US" dirty="0"/>
              <a:t>항상 참이 되게 </a:t>
            </a:r>
            <a:r>
              <a:rPr lang="ko-KR" altLang="en-US"/>
              <a:t>하면 됨</a:t>
            </a:r>
            <a:endParaRPr lang="en-US" altLang="ko-KR" dirty="0"/>
          </a:p>
          <a:p>
            <a:r>
              <a:rPr lang="ko-KR" altLang="en-US"/>
              <a:t>단</a:t>
            </a:r>
            <a:r>
              <a:rPr lang="en-US" altLang="ko-KR"/>
              <a:t>, while</a:t>
            </a:r>
            <a:r>
              <a:rPr lang="ko-KR" altLang="en-US"/>
              <a:t>문을 사용하여 무한 루프를 만들때는 반드시 언제 </a:t>
            </a:r>
            <a:r>
              <a:rPr lang="en-US" altLang="ko-KR"/>
              <a:t>False</a:t>
            </a:r>
            <a:r>
              <a:rPr lang="ko-KR" altLang="en-US"/>
              <a:t>가 되는지 확인</a:t>
            </a:r>
            <a:r>
              <a:rPr lang="en-US" altLang="ko-KR"/>
              <a:t>. </a:t>
            </a:r>
            <a:r>
              <a:rPr lang="ko-KR" altLang="en-US"/>
              <a:t>그렇지 않으면 무한 루프에 빠져 프로그램이 종료되지 않게 됨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9" name="그림 8" descr="텍스트, 폰트, 스크린샷, 시계이(가) 표시된 사진&#10;&#10;자동 생성된 설명">
            <a:extLst>
              <a:ext uri="{FF2B5EF4-FFF2-40B4-BE49-F238E27FC236}">
                <a16:creationId xmlns:a16="http://schemas.microsoft.com/office/drawing/2014/main" id="{3536ACFF-B16F-4B11-A8E2-59FADB131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53" y="3429000"/>
            <a:ext cx="7287247" cy="21546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C554F-21CE-9355-8193-F1F82CDC9B27}"/>
              </a:ext>
            </a:extLst>
          </p:cNvPr>
          <p:cNvSpPr txBox="1"/>
          <p:nvPr/>
        </p:nvSpPr>
        <p:spPr>
          <a:xfrm>
            <a:off x="1041400" y="5680248"/>
            <a:ext cx="4586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주의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 코드 입력해서 실행하지 마세요</a:t>
            </a:r>
          </a:p>
        </p:txBody>
      </p:sp>
    </p:spTree>
    <p:extLst>
      <p:ext uri="{BB962C8B-B14F-4D97-AF65-F5344CB8AC3E}">
        <p14:creationId xmlns:p14="http://schemas.microsoft.com/office/powerpoint/2010/main" val="3488273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r>
              <a:rPr lang="ko-KR" altLang="en-US" dirty="0"/>
              <a:t>문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ko-KR" altLang="en-US" dirty="0"/>
              <a:t>프로그램 종료 없이 </a:t>
            </a:r>
            <a:r>
              <a:rPr lang="ko-KR" altLang="en-US" dirty="0" err="1"/>
              <a:t>반복문</a:t>
            </a:r>
            <a:r>
              <a:rPr lang="ko-KR" altLang="en-US" dirty="0"/>
              <a:t> 탈출하는 법</a:t>
            </a:r>
            <a:endParaRPr lang="en-US" altLang="ko-KR" dirty="0"/>
          </a:p>
          <a:p>
            <a:r>
              <a:rPr lang="en-US" altLang="ko-KR" dirty="0"/>
              <a:t>break: </a:t>
            </a:r>
            <a:r>
              <a:rPr lang="ko-KR" altLang="en-US" dirty="0"/>
              <a:t>깨다</a:t>
            </a:r>
            <a:r>
              <a:rPr lang="en-US" altLang="ko-KR" dirty="0"/>
              <a:t>, </a:t>
            </a:r>
            <a:r>
              <a:rPr lang="ko-KR" altLang="en-US" dirty="0"/>
              <a:t>부수다 </a:t>
            </a:r>
            <a:r>
              <a:rPr lang="en-US" altLang="ko-KR" dirty="0"/>
              <a:t>-&gt; </a:t>
            </a:r>
            <a:r>
              <a:rPr lang="ko-KR" altLang="en-US" dirty="0" err="1"/>
              <a:t>반복문</a:t>
            </a:r>
            <a:r>
              <a:rPr lang="ko-KR" altLang="en-US" dirty="0"/>
              <a:t> 흐름을 깨다</a:t>
            </a:r>
            <a:r>
              <a:rPr lang="en-US" altLang="ko-KR" dirty="0"/>
              <a:t>, </a:t>
            </a:r>
            <a:r>
              <a:rPr lang="ko-KR" altLang="en-US" dirty="0"/>
              <a:t>부수다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94566FA-1071-F268-9468-B453CA36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86" y="2474484"/>
            <a:ext cx="4551617" cy="3875515"/>
          </a:xfrm>
          <a:prstGeom prst="rect">
            <a:avLst/>
          </a:prstGeom>
        </p:spPr>
      </p:pic>
      <p:pic>
        <p:nvPicPr>
          <p:cNvPr id="11" name="그림 10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80B2A6E-2A2E-76AD-DF9A-95C7A8BBB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4484"/>
            <a:ext cx="3829622" cy="287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2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문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continue : </a:t>
            </a:r>
            <a:r>
              <a:rPr lang="ko-KR" altLang="en-US" dirty="0"/>
              <a:t>계속하다 </a:t>
            </a:r>
            <a:r>
              <a:rPr lang="en-US" altLang="ko-KR" dirty="0"/>
              <a:t>-&gt; </a:t>
            </a:r>
            <a:r>
              <a:rPr lang="ko-KR" altLang="en-US" dirty="0"/>
              <a:t>다음 조건으로 계속 가다</a:t>
            </a:r>
            <a:endParaRPr lang="en-US" altLang="ko-KR" dirty="0"/>
          </a:p>
          <a:p>
            <a:r>
              <a:rPr lang="en-US" altLang="ko-KR" dirty="0"/>
              <a:t>continue</a:t>
            </a:r>
            <a:r>
              <a:rPr lang="ko-KR" altLang="en-US" dirty="0"/>
              <a:t>문을 만나면 무조건 블록의 남은 부분을 건너뛰고 </a:t>
            </a:r>
            <a:r>
              <a:rPr lang="ko-KR" altLang="en-US" dirty="0" err="1"/>
              <a:t>반복문의</a:t>
            </a:r>
            <a:r>
              <a:rPr lang="ko-KR" altLang="en-US" dirty="0"/>
              <a:t> 처음으로 돌아감 </a:t>
            </a:r>
            <a:r>
              <a:rPr lang="en-US" altLang="ko-KR" dirty="0"/>
              <a:t>-&gt; </a:t>
            </a:r>
            <a:r>
              <a:rPr lang="ko-KR" altLang="en-US" dirty="0"/>
              <a:t>처음부터 </a:t>
            </a:r>
            <a:r>
              <a:rPr lang="ko-KR" altLang="en-US" dirty="0" err="1"/>
              <a:t>반복문을</a:t>
            </a:r>
            <a:r>
              <a:rPr lang="ko-KR" altLang="en-US" dirty="0"/>
              <a:t> 수행한다고 생각하면 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7CC8345-54D8-9838-9FBE-020E7E3D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4" y="3023252"/>
            <a:ext cx="5649092" cy="30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54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D262E-C009-0CB7-1392-73771F3C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while</a:t>
            </a:r>
            <a:r>
              <a:rPr lang="ko-KR" altLang="en-US">
                <a:solidFill>
                  <a:schemeClr val="accent2"/>
                </a:solidFill>
              </a:rPr>
              <a:t>문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69279-6883-F5B4-88CC-52305726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사용자에게 숫자를 입력받아</a:t>
            </a:r>
            <a:r>
              <a:rPr lang="en-US" altLang="ko-KR"/>
              <a:t>, </a:t>
            </a:r>
            <a:r>
              <a:rPr lang="ko-KR" altLang="en-US"/>
              <a:t>그 숫자가 양수일 경우 </a:t>
            </a:r>
            <a:r>
              <a:rPr lang="en-US" altLang="ko-KR"/>
              <a:t>1</a:t>
            </a:r>
            <a:r>
              <a:rPr lang="ko-KR" altLang="en-US"/>
              <a:t>부터 해당 숫자까지의 합을 계산하고 출력하는 프로그램을 작성하세요</a:t>
            </a:r>
            <a:r>
              <a:rPr lang="en-US" altLang="ko-KR"/>
              <a:t>. </a:t>
            </a:r>
          </a:p>
          <a:p>
            <a:r>
              <a:rPr lang="ko-KR" altLang="en-US"/>
              <a:t>다음 조건을 만족해야 함</a:t>
            </a:r>
            <a:endParaRPr lang="en-US" altLang="ko-KR"/>
          </a:p>
          <a:p>
            <a:pPr marL="457200" indent="-457200">
              <a:buFont typeface="+mj-lt"/>
              <a:buAutoNum type="arabicPeriod"/>
            </a:pPr>
            <a:r>
              <a:rPr lang="ko-KR" altLang="en-US"/>
              <a:t>양수만 입력 가능</a:t>
            </a:r>
            <a:r>
              <a:rPr lang="en-US" altLang="ko-KR"/>
              <a:t>. </a:t>
            </a:r>
            <a:r>
              <a:rPr lang="ko-KR" altLang="en-US"/>
              <a:t>음수나 숫자가 아닌 값이 입력되면 </a:t>
            </a:r>
            <a:r>
              <a:rPr lang="en-US" altLang="ko-KR"/>
              <a:t>“</a:t>
            </a:r>
            <a:r>
              <a:rPr lang="ko-KR" altLang="en-US"/>
              <a:t>양수만 입력 하세요</a:t>
            </a:r>
            <a:r>
              <a:rPr lang="en-US" altLang="ko-KR"/>
              <a:t>.”</a:t>
            </a:r>
            <a:r>
              <a:rPr lang="ko-KR" altLang="en-US"/>
              <a:t>라는 메시지를 출력하고 다시 입력을 받습니다</a:t>
            </a:r>
            <a:r>
              <a:rPr lang="en-US" altLang="ko-KR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/>
              <a:t>0</a:t>
            </a:r>
            <a:r>
              <a:rPr lang="ko-KR" altLang="en-US"/>
              <a:t>이 입력되면 그 값은 건너뛰고</a:t>
            </a:r>
            <a:r>
              <a:rPr lang="en-US" altLang="ko-KR"/>
              <a:t>, </a:t>
            </a:r>
            <a:r>
              <a:rPr lang="ko-KR" altLang="en-US"/>
              <a:t>다시 입력을 받습니다</a:t>
            </a:r>
            <a:r>
              <a:rPr lang="en-US" altLang="ko-KR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/>
              <a:t>"</a:t>
            </a:r>
            <a:r>
              <a:rPr lang="ko-KR" altLang="en-US"/>
              <a:t>종료</a:t>
            </a:r>
            <a:r>
              <a:rPr lang="en-US" altLang="ko-KR"/>
              <a:t>"</a:t>
            </a:r>
            <a:r>
              <a:rPr lang="ko-KR" altLang="en-US"/>
              <a:t>라고 입력하면 프로그램이 종료됩니다</a:t>
            </a:r>
            <a:r>
              <a:rPr lang="en-US" altLang="ko-KR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/>
              <a:t>양수가 입력된 경우</a:t>
            </a:r>
            <a:r>
              <a:rPr lang="en-US" altLang="ko-KR"/>
              <a:t>, 1</a:t>
            </a:r>
            <a:r>
              <a:rPr lang="ko-KR" altLang="en-US"/>
              <a:t>부터 해당 숫자까지의 합을 계산하여 </a:t>
            </a:r>
            <a:r>
              <a:rPr lang="en-US" altLang="ko-KR"/>
              <a:t>"1</a:t>
            </a:r>
            <a:r>
              <a:rPr lang="ko-KR" altLang="en-US"/>
              <a:t>부터 </a:t>
            </a:r>
            <a:r>
              <a:rPr lang="en-US" altLang="ko-KR"/>
              <a:t>n</a:t>
            </a:r>
            <a:r>
              <a:rPr lang="ko-KR" altLang="en-US"/>
              <a:t>까지의 합은 </a:t>
            </a:r>
            <a:r>
              <a:rPr lang="en-US" altLang="ko-KR"/>
              <a:t>X</a:t>
            </a:r>
            <a:r>
              <a:rPr lang="ko-KR" altLang="en-US"/>
              <a:t>입니다</a:t>
            </a:r>
            <a:r>
              <a:rPr lang="en-US" altLang="ko-KR"/>
              <a:t>." </a:t>
            </a:r>
            <a:r>
              <a:rPr lang="ko-KR" altLang="en-US"/>
              <a:t>형식으로 출력합니다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0AE3CB-F636-ADF2-6C8B-75DE0CDC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011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605EC-DEB4-2899-F727-C827693C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while</a:t>
            </a:r>
            <a:r>
              <a:rPr lang="ko-KR" altLang="en-US">
                <a:solidFill>
                  <a:schemeClr val="accent2"/>
                </a:solidFill>
              </a:rPr>
              <a:t>문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3AB99-7BC7-586D-4565-837D63658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출력예시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0F9ADD-09C3-CAD7-0A2B-A995ED68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8" name="그림 7" descr="텍스트, 스크린샷, 폰트, 흑백이(가) 표시된 사진&#10;&#10;자동 생성된 설명">
            <a:extLst>
              <a:ext uri="{FF2B5EF4-FFF2-40B4-BE49-F238E27FC236}">
                <a16:creationId xmlns:a16="http://schemas.microsoft.com/office/drawing/2014/main" id="{1F706A40-D33F-A41B-B3DC-CE19CA23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82" y="1808750"/>
            <a:ext cx="8214418" cy="4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8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en-US" altLang="ko-KR" sz="2800"/>
              <a:t>if, else, elif, </a:t>
            </a:r>
            <a:r>
              <a:rPr lang="ko-KR" altLang="en-US" sz="2800"/>
              <a:t>중첩 조건문에 대해서 이해한다</a:t>
            </a:r>
            <a:r>
              <a:rPr lang="en-US" altLang="ko-KR" sz="2800"/>
              <a:t>.</a:t>
            </a:r>
          </a:p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while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문에 대해서 이해한다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for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문과 이중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for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문에 대해서 이해한다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B99DAA-0C11-AEAD-F0AD-2B32D63C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33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D8E74-AAF7-4946-41AC-EA3DA422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정답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C7BDB0-5784-F3A7-F1BE-DEF8D16B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10" name="내용 개체 틀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8E4B5E1-CFED-37C9-1C69-070E608A5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33" y="977900"/>
            <a:ext cx="8099068" cy="5391858"/>
          </a:xfrm>
        </p:spPr>
      </p:pic>
    </p:spTree>
    <p:extLst>
      <p:ext uri="{BB962C8B-B14F-4D97-AF65-F5344CB8AC3E}">
        <p14:creationId xmlns:p14="http://schemas.microsoft.com/office/powerpoint/2010/main" val="519528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0475-291A-4C46-A033-96CE9444F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74FDDE-27CA-E815-1395-3F2B0304A848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for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C01191-201F-5A5C-8333-9E7061245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777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0B715-D972-A07B-6E28-870FFF741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</a:t>
            </a:r>
            <a:r>
              <a:rPr lang="ko-KR" altLang="en-US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349E-142F-71FC-F130-793911EE4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for</a:t>
            </a:r>
            <a:r>
              <a:rPr lang="ko-KR" altLang="en-US"/>
              <a:t>문은 주어진 시퀀스의 요소를 순회하며 반복실행</a:t>
            </a:r>
            <a:endParaRPr lang="en-US" altLang="ko-KR"/>
          </a:p>
          <a:p>
            <a:r>
              <a:rPr lang="ko-KR" altLang="en-US"/>
              <a:t>시퀀스 </a:t>
            </a:r>
            <a:r>
              <a:rPr lang="en-US" altLang="ko-KR"/>
              <a:t>: </a:t>
            </a:r>
            <a:r>
              <a:rPr lang="ko-KR" altLang="en-US"/>
              <a:t>문자열</a:t>
            </a:r>
            <a:r>
              <a:rPr lang="en-US" altLang="ko-KR"/>
              <a:t>, 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튜플</a:t>
            </a:r>
            <a:r>
              <a:rPr lang="en-US" altLang="ko-KR"/>
              <a:t>, range()</a:t>
            </a:r>
            <a:r>
              <a:rPr lang="ko-KR" altLang="en-US"/>
              <a:t> 등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7FF5F-FD97-7D45-7FA6-623D4BA0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8" name="그림 7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DA9540DA-8797-0CC2-8946-B5D5EA535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52" y="2660084"/>
            <a:ext cx="6178343" cy="17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31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8FA-C69B-75E6-0391-E1053535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range </a:t>
            </a:r>
            <a:r>
              <a:rPr lang="ko-KR" altLang="en-US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DD10C-2971-166E-F13F-F1BA1985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>
                <a:effectLst/>
              </a:rPr>
              <a:t>연속된 정수를 생성하는 데 사용</a:t>
            </a:r>
            <a:endParaRPr lang="en-US" altLang="ko-KR"/>
          </a:p>
          <a:p>
            <a:r>
              <a:rPr lang="en-US" altLang="ko-KR"/>
              <a:t>range((start), end, (step))</a:t>
            </a:r>
          </a:p>
          <a:p>
            <a:r>
              <a:rPr lang="en-US" altLang="ko-KR"/>
              <a:t>start: </a:t>
            </a:r>
            <a:r>
              <a:rPr lang="ko-KR" altLang="en-US"/>
              <a:t>시작할 값이며 값 포함됨</a:t>
            </a:r>
            <a:r>
              <a:rPr lang="en-US" altLang="ko-KR"/>
              <a:t>. </a:t>
            </a:r>
            <a:r>
              <a:rPr lang="ko-KR" altLang="en-US"/>
              <a:t>기본값은 </a:t>
            </a:r>
            <a:r>
              <a:rPr lang="en-US" altLang="ko-KR"/>
              <a:t>0</a:t>
            </a:r>
          </a:p>
          <a:p>
            <a:r>
              <a:rPr lang="en-US" altLang="ko-KR"/>
              <a:t>end: </a:t>
            </a:r>
            <a:r>
              <a:rPr lang="ko-KR" altLang="en-US"/>
              <a:t>끝값이며 값은 포함되지 않음</a:t>
            </a:r>
            <a:endParaRPr lang="en-US" altLang="ko-KR"/>
          </a:p>
          <a:p>
            <a:r>
              <a:rPr lang="en-US" altLang="ko-KR"/>
              <a:t>step: </a:t>
            </a:r>
            <a:r>
              <a:rPr lang="ko-KR" altLang="en-US"/>
              <a:t>간격을 지정하며 기본값은 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0161B1-48B8-A14C-8FDE-CB8889C8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575AB31-76EC-89A2-998A-93B5E8E46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39" y="1325563"/>
            <a:ext cx="4221580" cy="47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2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23528-E51D-949D-6877-F9F6DC4B8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리스트와 </a:t>
            </a:r>
            <a:r>
              <a:rPr lang="en-US" altLang="ko-KR"/>
              <a:t>for</a:t>
            </a:r>
            <a:r>
              <a:rPr lang="ko-KR" altLang="en-US"/>
              <a:t>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A56758-15B1-C8B7-6A5A-1499A6FA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3EA9FCA-71B8-7040-6F81-4B748EEC8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399"/>
          </a:xfrm>
        </p:spPr>
        <p:txBody>
          <a:bodyPr/>
          <a:lstStyle/>
          <a:p>
            <a:r>
              <a:rPr lang="ko-KR" altLang="en-US"/>
              <a:t>예제코드</a:t>
            </a:r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121CD8C-C4E7-EDB3-4D3D-F7909DECE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15" y="1325563"/>
            <a:ext cx="5864546" cy="492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0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DA401-96C6-0AD7-AD49-05828D0D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리스트와 </a:t>
            </a:r>
            <a:r>
              <a:rPr lang="en-US" altLang="ko-KR"/>
              <a:t>for</a:t>
            </a:r>
            <a:r>
              <a:rPr lang="ko-KR" altLang="en-US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D943A2-6949-66BC-3D46-A6DA0BBE0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리스트 내포 </a:t>
            </a:r>
            <a:r>
              <a:rPr lang="en-US" altLang="ko-KR"/>
              <a:t>: </a:t>
            </a:r>
            <a:r>
              <a:rPr lang="ko-KR" altLang="en-US"/>
              <a:t>리스트 안에 </a:t>
            </a:r>
            <a:r>
              <a:rPr lang="en-US" altLang="ko-KR"/>
              <a:t>for</a:t>
            </a:r>
            <a:r>
              <a:rPr lang="ko-KR" altLang="en-US"/>
              <a:t>문을 사용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표현식 </a:t>
            </a:r>
            <a:r>
              <a:rPr lang="en-US" altLang="ko-KR"/>
              <a:t>: </a:t>
            </a:r>
            <a:r>
              <a:rPr lang="ko-KR" altLang="en-US"/>
              <a:t>각 요소에 대해 계산되어 리스트에 추가될 값</a:t>
            </a:r>
            <a:endParaRPr lang="en-US" altLang="ko-KR"/>
          </a:p>
          <a:p>
            <a:r>
              <a:rPr lang="ko-KR" altLang="en-US"/>
              <a:t>요소</a:t>
            </a:r>
            <a:r>
              <a:rPr lang="en-US" altLang="ko-KR"/>
              <a:t>: </a:t>
            </a:r>
            <a:r>
              <a:rPr lang="ko-KR" altLang="en-US"/>
              <a:t>시퀀스</a:t>
            </a:r>
            <a:r>
              <a:rPr lang="en-US" altLang="ko-KR"/>
              <a:t>(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튜플</a:t>
            </a:r>
            <a:r>
              <a:rPr lang="en-US" altLang="ko-KR"/>
              <a:t>, </a:t>
            </a:r>
            <a:r>
              <a:rPr lang="ko-KR" altLang="en-US"/>
              <a:t>문자열 등</a:t>
            </a:r>
            <a:r>
              <a:rPr lang="en-US" altLang="ko-KR"/>
              <a:t>)</a:t>
            </a:r>
            <a:r>
              <a:rPr lang="ko-KR" altLang="en-US"/>
              <a:t>에서 가져온 각 요소를 나타내는 변수</a:t>
            </a:r>
            <a:endParaRPr lang="en-US" altLang="ko-KR"/>
          </a:p>
          <a:p>
            <a:r>
              <a:rPr lang="en-US" altLang="ko-KR"/>
              <a:t>if </a:t>
            </a:r>
            <a:r>
              <a:rPr lang="ko-KR" altLang="en-US"/>
              <a:t>조건</a:t>
            </a:r>
            <a:r>
              <a:rPr lang="en-US" altLang="ko-KR"/>
              <a:t>(</a:t>
            </a:r>
            <a:r>
              <a:rPr lang="ko-KR" altLang="en-US"/>
              <a:t>선택적</a:t>
            </a:r>
            <a:r>
              <a:rPr lang="en-US" altLang="ko-KR"/>
              <a:t>) : </a:t>
            </a:r>
            <a:r>
              <a:rPr lang="ko-KR" altLang="en-US"/>
              <a:t>필터링을 위해 사용되며</a:t>
            </a:r>
            <a:r>
              <a:rPr lang="en-US" altLang="ko-KR"/>
              <a:t>, </a:t>
            </a:r>
            <a:r>
              <a:rPr lang="ko-KR" altLang="en-US"/>
              <a:t>조건이 참</a:t>
            </a:r>
            <a:r>
              <a:rPr lang="en-US" altLang="ko-KR"/>
              <a:t>(True)</a:t>
            </a:r>
            <a:r>
              <a:rPr lang="ko-KR" altLang="en-US"/>
              <a:t>인 요소만 포함</a:t>
            </a:r>
            <a:endParaRPr lang="en-US" altLang="ko-KR"/>
          </a:p>
          <a:p>
            <a:r>
              <a:rPr lang="ko-KR" altLang="en-US"/>
              <a:t>예시코드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66218-87A9-DEFC-2E8F-87ED862E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7" name="그림 6" descr="텍스트, 폰트, 화이트, 라인이(가) 표시된 사진&#10;&#10;자동 생성된 설명">
            <a:extLst>
              <a:ext uri="{FF2B5EF4-FFF2-40B4-BE49-F238E27FC236}">
                <a16:creationId xmlns:a16="http://schemas.microsoft.com/office/drawing/2014/main" id="{A46196C3-481D-2752-E0F5-103189EAC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23" y="1779229"/>
            <a:ext cx="5032677" cy="720537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F105E75-7085-5859-7994-686BD506F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62" y="4205834"/>
            <a:ext cx="6781370" cy="214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63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D5EF7-0C51-6414-1ECF-C437B472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딕셔너리와 </a:t>
            </a:r>
            <a:r>
              <a:rPr lang="en-US" altLang="ko-KR"/>
              <a:t>for</a:t>
            </a:r>
            <a:r>
              <a:rPr lang="ko-KR" altLang="en-US"/>
              <a:t>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B2F46E-4A82-7DEC-6B7E-C5A72074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BB9ECF04-F86C-C9D8-4DC4-47FDFCBFAD57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예제코드</a:t>
            </a:r>
          </a:p>
        </p:txBody>
      </p:sp>
      <p:pic>
        <p:nvPicPr>
          <p:cNvPr id="8" name="내용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4B7CCF2-0896-D3BE-C18B-5B9C2167D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30" y="1877119"/>
            <a:ext cx="8836516" cy="4442205"/>
          </a:xfrm>
        </p:spPr>
      </p:pic>
    </p:spTree>
    <p:extLst>
      <p:ext uri="{BB962C8B-B14F-4D97-AF65-F5344CB8AC3E}">
        <p14:creationId xmlns:p14="http://schemas.microsoft.com/office/powerpoint/2010/main" val="2200319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ED3D0-E392-CBAA-E543-24E839F2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구구단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1D36F-3CFC-1302-28C8-B6BAAC0C6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/>
              <a:t>구구단 만들기 </a:t>
            </a:r>
            <a:r>
              <a:rPr lang="en-US" altLang="ko-KR" sz="2400"/>
              <a:t>– </a:t>
            </a:r>
            <a:r>
              <a:rPr lang="ko-KR" altLang="en-US" sz="2400"/>
              <a:t>사용자가 입력한 숫자의 구구단 출력</a:t>
            </a:r>
            <a:endParaRPr lang="en-US" altLang="ko-KR" sz="2400"/>
          </a:p>
          <a:p>
            <a:r>
              <a:rPr lang="ko-KR" altLang="en-US"/>
              <a:t>출력결과</a:t>
            </a:r>
            <a:endParaRPr lang="en-US" altLang="ko-KR" sz="24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D7F054-651A-B035-9318-D1F274BD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BCAB9CF-1883-78FD-B014-247CD582D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25" y="2424452"/>
            <a:ext cx="2806910" cy="31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64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67406-04FD-A39B-9431-30E1D359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정수 합 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D3C70F-1935-676D-C683-1C453871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/>
              <a:t>1</a:t>
            </a:r>
            <a:r>
              <a:rPr lang="ko-KR" altLang="en-US" sz="2400"/>
              <a:t>부터 사용자가 입력한 수까지 홀수의 합 구하기</a:t>
            </a:r>
            <a:endParaRPr lang="en-US" altLang="ko-KR" sz="2400"/>
          </a:p>
          <a:p>
            <a:r>
              <a:rPr lang="ko-KR" altLang="en-US" sz="2400"/>
              <a:t>출력결과</a:t>
            </a:r>
            <a:endParaRPr lang="en-US" altLang="ko-KR" sz="24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640EB-B627-15E0-58E3-992B62DB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F9A7CD-ECD8-84D2-AEA0-26D5EADC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42" y="2426857"/>
            <a:ext cx="3943783" cy="8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2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C5AC9-7173-13D7-1C99-28E664E4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정답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56BB0E7-7A1A-C367-D7D2-09BC03DEA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54" y="1523792"/>
            <a:ext cx="7032946" cy="456703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B238F-1FF4-6CD2-0875-22689949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1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조건문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713F5-59EA-7751-1DBA-E309382E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50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78BA7-20A4-FDF2-DBE3-21633531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평균값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449A3-E8FF-AF00-EB16-D35DBE54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학생</a:t>
            </a:r>
            <a:r>
              <a:rPr lang="en-US" altLang="ko-KR"/>
              <a:t>1</a:t>
            </a:r>
            <a:r>
              <a:rPr lang="ko-KR" altLang="en-US"/>
              <a:t>의 국어</a:t>
            </a:r>
            <a:r>
              <a:rPr lang="en-US" altLang="ko-KR"/>
              <a:t>, </a:t>
            </a:r>
            <a:r>
              <a:rPr lang="ko-KR" altLang="en-US"/>
              <a:t>영어</a:t>
            </a:r>
            <a:r>
              <a:rPr lang="en-US" altLang="ko-KR"/>
              <a:t>, </a:t>
            </a:r>
            <a:r>
              <a:rPr lang="ko-KR" altLang="en-US"/>
              <a:t>수학 점수는 각각 </a:t>
            </a:r>
            <a:r>
              <a:rPr lang="en-US" altLang="ko-KR"/>
              <a:t>83, 92, 88 </a:t>
            </a:r>
            <a:r>
              <a:rPr lang="ko-KR" altLang="en-US"/>
              <a:t>점이다</a:t>
            </a:r>
            <a:r>
              <a:rPr lang="en-US" altLang="ko-KR"/>
              <a:t>.</a:t>
            </a:r>
          </a:p>
          <a:p>
            <a:r>
              <a:rPr lang="ko-KR" altLang="en-US"/>
              <a:t>학생</a:t>
            </a:r>
            <a:r>
              <a:rPr lang="en-US" altLang="ko-KR"/>
              <a:t>2</a:t>
            </a:r>
            <a:r>
              <a:rPr lang="ko-KR" altLang="en-US"/>
              <a:t>의 국어</a:t>
            </a:r>
            <a:r>
              <a:rPr lang="en-US" altLang="ko-KR"/>
              <a:t>, </a:t>
            </a:r>
            <a:r>
              <a:rPr lang="ko-KR" altLang="en-US"/>
              <a:t>영어</a:t>
            </a:r>
            <a:r>
              <a:rPr lang="en-US" altLang="ko-KR"/>
              <a:t>, </a:t>
            </a:r>
            <a:r>
              <a:rPr lang="ko-KR" altLang="en-US"/>
              <a:t>수학 점수는 각각 </a:t>
            </a:r>
            <a:r>
              <a:rPr lang="en-US" altLang="ko-KR"/>
              <a:t>90, 79, 86 </a:t>
            </a:r>
            <a:r>
              <a:rPr lang="ko-KR" altLang="en-US"/>
              <a:t>점이다</a:t>
            </a:r>
            <a:r>
              <a:rPr lang="en-US" altLang="ko-KR"/>
              <a:t>.</a:t>
            </a:r>
          </a:p>
          <a:p>
            <a:r>
              <a:rPr lang="ko-KR" altLang="en-US"/>
              <a:t>학생</a:t>
            </a:r>
            <a:r>
              <a:rPr lang="en-US" altLang="ko-KR"/>
              <a:t>3</a:t>
            </a:r>
            <a:r>
              <a:rPr lang="ko-KR" altLang="en-US"/>
              <a:t>의 국어</a:t>
            </a:r>
            <a:r>
              <a:rPr lang="en-US" altLang="ko-KR"/>
              <a:t>, </a:t>
            </a:r>
            <a:r>
              <a:rPr lang="ko-KR" altLang="en-US"/>
              <a:t>영어</a:t>
            </a:r>
            <a:r>
              <a:rPr lang="en-US" altLang="ko-KR"/>
              <a:t>, </a:t>
            </a:r>
            <a:r>
              <a:rPr lang="ko-KR" altLang="en-US"/>
              <a:t>수학 점수는 각각 </a:t>
            </a:r>
            <a:r>
              <a:rPr lang="en-US" altLang="ko-KR"/>
              <a:t>88, 86, 94 </a:t>
            </a:r>
            <a:r>
              <a:rPr lang="ko-KR" altLang="en-US"/>
              <a:t>점이다</a:t>
            </a:r>
            <a:r>
              <a:rPr lang="en-US" altLang="ko-KR"/>
              <a:t>.</a:t>
            </a:r>
          </a:p>
          <a:p>
            <a:r>
              <a:rPr lang="ko-KR" altLang="en-US"/>
              <a:t>위 학생 </a:t>
            </a:r>
            <a:r>
              <a:rPr lang="en-US" altLang="ko-KR"/>
              <a:t>3</a:t>
            </a:r>
            <a:r>
              <a:rPr lang="ko-KR" altLang="en-US"/>
              <a:t>명의 국</a:t>
            </a:r>
            <a:r>
              <a:rPr lang="en-US" altLang="ko-KR"/>
              <a:t>,</a:t>
            </a:r>
            <a:r>
              <a:rPr lang="ko-KR" altLang="en-US"/>
              <a:t>영</a:t>
            </a:r>
            <a:r>
              <a:rPr lang="en-US" altLang="ko-KR"/>
              <a:t>,</a:t>
            </a:r>
            <a:r>
              <a:rPr lang="ko-KR" altLang="en-US"/>
              <a:t>수 점수에 대한 평균값을 계산하여 출력</a:t>
            </a:r>
            <a:endParaRPr lang="en-US" altLang="ko-KR"/>
          </a:p>
          <a:p>
            <a:r>
              <a:rPr lang="ko-KR" altLang="en-US"/>
              <a:t>모든 학생은 하나의 딕셔너리에 선언되어야 함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322B8F-9BD1-AF63-D102-A7B80227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743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07795-17FF-CFB5-26BF-B1F919B5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정답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124C8A-4DE2-DF01-0A21-B9015368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DFDEEEE-345A-855C-07DC-5049066BB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7" y="1566863"/>
            <a:ext cx="10794181" cy="3513137"/>
          </a:xfrm>
        </p:spPr>
      </p:pic>
    </p:spTree>
    <p:extLst>
      <p:ext uri="{BB962C8B-B14F-4D97-AF65-F5344CB8AC3E}">
        <p14:creationId xmlns:p14="http://schemas.microsoft.com/office/powerpoint/2010/main" val="2740525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F9E44-F9F5-975A-37E6-CF80A03E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이중 </a:t>
            </a:r>
            <a:r>
              <a:rPr lang="en-US" altLang="ko-KR"/>
              <a:t>for</a:t>
            </a:r>
            <a:r>
              <a:rPr lang="ko-KR" altLang="en-US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5EEA6-70CC-9ACC-5699-1B4422574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반복문 안에 또 다른 반복문</a:t>
            </a:r>
            <a:endParaRPr lang="en-US" altLang="ko-KR"/>
          </a:p>
          <a:p>
            <a:r>
              <a:rPr lang="ko-KR" altLang="en-US"/>
              <a:t>중첩 반복문 </a:t>
            </a:r>
            <a:r>
              <a:rPr lang="en-US" altLang="ko-KR"/>
              <a:t>(</a:t>
            </a:r>
            <a:r>
              <a:rPr lang="ko-KR" altLang="en-US"/>
              <a:t>외부</a:t>
            </a:r>
            <a:r>
              <a:rPr lang="en-US" altLang="ko-KR"/>
              <a:t>/</a:t>
            </a:r>
            <a:r>
              <a:rPr lang="ko-KR" altLang="en-US"/>
              <a:t>내부 반복문</a:t>
            </a:r>
            <a:r>
              <a:rPr lang="en-US" altLang="ko-KR"/>
              <a:t>)	</a:t>
            </a:r>
          </a:p>
          <a:p>
            <a:pPr lvl="1"/>
            <a:r>
              <a:rPr lang="ko-KR" altLang="en-US"/>
              <a:t>내부 반복문은 외부 반복문이 한번 반복할 때마다 새롭게 실행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0D75DC-2E8B-DB0E-A633-737B0B9E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E5D57DE-54FD-47B4-A932-A9D0633E8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6" y="2910906"/>
            <a:ext cx="6606666" cy="1581083"/>
          </a:xfrm>
          <a:prstGeom prst="rect">
            <a:avLst/>
          </a:prstGeom>
        </p:spPr>
      </p:pic>
      <p:pic>
        <p:nvPicPr>
          <p:cNvPr id="7" name="그림 6" descr="스크린샷, 폰트, 번호, 텍스트이(가) 표시된 사진&#10;&#10;자동 생성된 설명">
            <a:extLst>
              <a:ext uri="{FF2B5EF4-FFF2-40B4-BE49-F238E27FC236}">
                <a16:creationId xmlns:a16="http://schemas.microsoft.com/office/drawing/2014/main" id="{D76FC2B3-FEEF-9128-8F9F-3AE33F7EF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84" y="2917709"/>
            <a:ext cx="1838816" cy="328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5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8779E-435D-9F62-6CA9-9B68FA53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차원리스트와 이중 </a:t>
            </a:r>
            <a:r>
              <a:rPr lang="en-US" altLang="ko-KR"/>
              <a:t>for</a:t>
            </a:r>
            <a:r>
              <a:rPr lang="ko-KR" altLang="en-US"/>
              <a:t>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16C4FD-66FB-DAD8-A2BB-89319837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B3CA4E8-47DF-8D7B-F4AC-EFEDA122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예제코드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0A64479-9C61-F458-8E1F-366EC1AB0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45" y="1879418"/>
            <a:ext cx="4399154" cy="4140381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1F515E4-FFAE-ADBA-38AD-63B3C06B0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308" y="1879418"/>
            <a:ext cx="5575492" cy="414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73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27092-34CA-2684-F638-6E1248FB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이중</a:t>
            </a:r>
            <a:r>
              <a:rPr lang="en-US" altLang="ko-KR">
                <a:solidFill>
                  <a:schemeClr val="accent2"/>
                </a:solidFill>
              </a:rPr>
              <a:t>for</a:t>
            </a:r>
            <a:r>
              <a:rPr lang="ko-KR" altLang="en-US">
                <a:solidFill>
                  <a:schemeClr val="accent2"/>
                </a:solidFill>
              </a:rPr>
              <a:t>문 구구단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FC9C02-A150-04AB-9449-ADB4FDB7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단부터 </a:t>
            </a:r>
            <a:r>
              <a:rPr lang="en-US" altLang="ko-KR"/>
              <a:t>9</a:t>
            </a:r>
            <a:r>
              <a:rPr lang="ko-KR" altLang="en-US"/>
              <a:t>단까지 구구단 출력</a:t>
            </a:r>
            <a:endParaRPr lang="en-US" altLang="ko-KR"/>
          </a:p>
          <a:p>
            <a:r>
              <a:rPr lang="ko-KR" altLang="en-US"/>
              <a:t>출력결과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15FFBD-6CFD-F65C-2F1B-908A4437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8" name="그림 7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B664F86D-C433-A549-E7CA-0D3429177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21" y="2014206"/>
            <a:ext cx="1004025" cy="41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21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과제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자판기 프로그램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/>
              <a:t>아래와 같은 값을 가지는 자판기가 있을 때</a:t>
            </a:r>
            <a:endParaRPr lang="en-US" altLang="ko-KR" sz="240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/>
              <a:t>조건에 맞는 프로그램 작성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79" y="2778765"/>
            <a:ext cx="11666642" cy="264773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4CD44B-7FAE-168A-1EFB-3FB546D7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454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과제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자판기 프로그램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출력 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3"/>
          <a:stretch/>
        </p:blipFill>
        <p:spPr>
          <a:xfrm>
            <a:off x="2634963" y="1655777"/>
            <a:ext cx="7716675" cy="1627448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"/>
          <a:stretch/>
        </p:blipFill>
        <p:spPr>
          <a:xfrm>
            <a:off x="2582742" y="3613439"/>
            <a:ext cx="7821116" cy="2393676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CBE84-BACB-E31D-182F-2962268D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834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과제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자판기 프로그램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출력 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" b="-1"/>
          <a:stretch/>
        </p:blipFill>
        <p:spPr>
          <a:xfrm>
            <a:off x="2743200" y="1468392"/>
            <a:ext cx="7039957" cy="2015536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"/>
          <a:stretch/>
        </p:blipFill>
        <p:spPr>
          <a:xfrm>
            <a:off x="2724147" y="3725839"/>
            <a:ext cx="7059010" cy="2229507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78D899-6E35-669D-0E1A-E857D9E6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795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if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조건문을 사용하여 코드를 제어할 수 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if</a:t>
            </a:r>
            <a:r>
              <a:rPr lang="en-US" altLang="ko-KR" sz="2800"/>
              <a:t>~elif~else</a:t>
            </a:r>
            <a:r>
              <a:rPr lang="ko-KR" altLang="en-US" sz="2800"/>
              <a:t>를 사용하여 상황에 맞게 코드를</a:t>
            </a:r>
            <a:r>
              <a:rPr lang="en-US" altLang="ko-KR" sz="2800"/>
              <a:t> </a:t>
            </a:r>
            <a:r>
              <a:rPr lang="ko-KR" altLang="en-US" sz="2800"/>
              <a:t>제어할 수 있다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반복문에는 </a:t>
            </a:r>
            <a:r>
              <a:rPr lang="en-US" altLang="ko-KR" sz="2800"/>
              <a:t>while</a:t>
            </a:r>
            <a:r>
              <a:rPr lang="ko-KR" altLang="en-US" sz="2800"/>
              <a:t>문과 </a:t>
            </a:r>
            <a:r>
              <a:rPr lang="en-US" altLang="ko-KR" sz="2800"/>
              <a:t>for</a:t>
            </a:r>
            <a:r>
              <a:rPr lang="ko-KR" altLang="en-US" sz="2800"/>
              <a:t>문이 존재하며 특정 조건이 만족되게 반복하려면 </a:t>
            </a:r>
            <a:r>
              <a:rPr lang="en-US" altLang="ko-KR" sz="2800"/>
              <a:t>while</a:t>
            </a:r>
            <a:r>
              <a:rPr lang="ko-KR" altLang="en-US" sz="2800"/>
              <a:t>문을 사용하고 횟수를 지정하여 반복하게 하려면 </a:t>
            </a:r>
            <a:r>
              <a:rPr lang="en-US" altLang="ko-KR" sz="2800"/>
              <a:t>for</a:t>
            </a:r>
            <a:r>
              <a:rPr lang="ko-KR" altLang="en-US" sz="2800"/>
              <a:t>문을 사용한다</a:t>
            </a:r>
            <a:r>
              <a:rPr lang="en-US" altLang="ko-KR" sz="2800"/>
              <a:t>.</a:t>
            </a:r>
          </a:p>
          <a:p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while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문을 사용할 때는 무한 루프에 빠지지 않도록 주의해야한다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F11690-535A-13D8-1ED5-57F00FE6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18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다음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이번수업은 앞으로 파이썬에 사용할 다양한 개념에 대해서 알아보았습니다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다음시간에는 개발의 핵심 함수에 대해서 공부하겠습니다</a:t>
            </a:r>
            <a:r>
              <a:rPr lang="en-US" altLang="ko-KR" sz="2800"/>
              <a:t>.</a:t>
            </a:r>
          </a:p>
          <a:p>
            <a:pPr marL="0" indent="0">
              <a:buNone/>
            </a:pPr>
            <a:endParaRPr lang="en-US" alt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116BB0-3C2F-BA46-C270-25CE1555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9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7B920-617E-C3D5-9472-A7D5F990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우유를 왜 </a:t>
            </a:r>
            <a:r>
              <a:rPr lang="en-US" altLang="ko-KR"/>
              <a:t>6</a:t>
            </a:r>
            <a:r>
              <a:rPr lang="ko-KR" altLang="en-US"/>
              <a:t>개 사왔을까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7" name="내용 개체 틀 6" descr="텍스트, 의류, 사람, 미소이(가) 표시된 사진&#10;&#10;자동 생성된 설명">
            <a:extLst>
              <a:ext uri="{FF2B5EF4-FFF2-40B4-BE49-F238E27FC236}">
                <a16:creationId xmlns:a16="http://schemas.microsoft.com/office/drawing/2014/main" id="{EB1BE2A9-3F6B-E582-29A9-289D20238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88" y="1325563"/>
            <a:ext cx="4851400" cy="4851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78B274-CB81-B060-40D7-7D6CE3D9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57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458A3263-40E2-04ED-D864-A7DEC0B7C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63" y="3062099"/>
            <a:ext cx="4058339" cy="10219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E3D8EA-9A76-48E8-BA68-91F97EFD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E0FC8-5A01-40F8-AC9A-F36967E4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‘</a:t>
            </a:r>
            <a:r>
              <a:rPr lang="ko-KR" altLang="en-US"/>
              <a:t>만약에</a:t>
            </a:r>
            <a:r>
              <a:rPr lang="en-US" altLang="ko-KR"/>
              <a:t>’ </a:t>
            </a:r>
            <a:r>
              <a:rPr lang="ko-KR" altLang="en-US"/>
              <a:t>라는 </a:t>
            </a:r>
            <a:r>
              <a:rPr lang="en-US" altLang="ko-KR"/>
              <a:t>if</a:t>
            </a:r>
            <a:r>
              <a:rPr lang="ko-KR" altLang="en-US"/>
              <a:t>의 의미처럼 조건을 걸 때 사용하여 프로그램의 흐름을 제어</a:t>
            </a:r>
            <a:endParaRPr lang="en-US" altLang="ko-KR"/>
          </a:p>
          <a:p>
            <a:r>
              <a:rPr lang="ko-KR" altLang="en-US"/>
              <a:t>컴퓨터에게 만약 </a:t>
            </a:r>
            <a:r>
              <a:rPr lang="en-US" altLang="ko-KR"/>
              <a:t>OO </a:t>
            </a:r>
            <a:r>
              <a:rPr lang="ko-KR" altLang="en-US"/>
              <a:t>라면</a:t>
            </a:r>
            <a:r>
              <a:rPr lang="en-US" altLang="ko-KR"/>
              <a:t>, OO </a:t>
            </a:r>
            <a:r>
              <a:rPr lang="ko-KR" altLang="en-US"/>
              <a:t>해줘 라는 명령을 내리는 것</a:t>
            </a:r>
            <a:r>
              <a:rPr lang="en-US" altLang="ko-KR"/>
              <a:t>!</a:t>
            </a:r>
          </a:p>
          <a:p>
            <a:r>
              <a:rPr lang="en-US" altLang="ko-KR"/>
              <a:t>if</a:t>
            </a:r>
            <a:r>
              <a:rPr lang="ko-KR" altLang="en-US"/>
              <a:t>키워드를 사용하기 때문에 </a:t>
            </a:r>
            <a:r>
              <a:rPr lang="en-US" altLang="ko-KR"/>
              <a:t>if</a:t>
            </a:r>
            <a:r>
              <a:rPr lang="ko-KR" altLang="en-US"/>
              <a:t>문이라도 함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			</a:t>
            </a:r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928DA-A013-4246-C481-454A0C36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F991ECE-3BE7-6704-CC56-3EC80108A1A7}"/>
              </a:ext>
            </a:extLst>
          </p:cNvPr>
          <p:cNvCxnSpPr>
            <a:cxnSpLocks/>
          </p:cNvCxnSpPr>
          <p:nvPr/>
        </p:nvCxnSpPr>
        <p:spPr>
          <a:xfrm>
            <a:off x="1251539" y="3793032"/>
            <a:ext cx="50952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0E0B92E-963B-F09E-0E06-365FE7933960}"/>
              </a:ext>
            </a:extLst>
          </p:cNvPr>
          <p:cNvCxnSpPr>
            <a:cxnSpLocks/>
          </p:cNvCxnSpPr>
          <p:nvPr/>
        </p:nvCxnSpPr>
        <p:spPr>
          <a:xfrm flipV="1">
            <a:off x="1506303" y="3796249"/>
            <a:ext cx="0" cy="462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6D585E-1DA3-0FC7-0592-D41A103BFEC7}"/>
              </a:ext>
            </a:extLst>
          </p:cNvPr>
          <p:cNvSpPr txBox="1"/>
          <p:nvPr/>
        </p:nvSpPr>
        <p:spPr>
          <a:xfrm>
            <a:off x="838200" y="4259094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들여쓰기부분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A85EF0-217E-B684-C05F-6D6C57A5F006}"/>
              </a:ext>
            </a:extLst>
          </p:cNvPr>
          <p:cNvSpPr/>
          <p:nvPr/>
        </p:nvSpPr>
        <p:spPr>
          <a:xfrm>
            <a:off x="1251539" y="3254027"/>
            <a:ext cx="375889" cy="30717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C62777-4149-F220-21EA-E3294A8E8B48}"/>
              </a:ext>
            </a:extLst>
          </p:cNvPr>
          <p:cNvSpPr/>
          <p:nvPr/>
        </p:nvSpPr>
        <p:spPr>
          <a:xfrm>
            <a:off x="2212654" y="3246164"/>
            <a:ext cx="291388" cy="30717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F02B9-2E99-C3DD-4A9C-05DA60765598}"/>
              </a:ext>
            </a:extLst>
          </p:cNvPr>
          <p:cNvSpPr txBox="1"/>
          <p:nvPr/>
        </p:nvSpPr>
        <p:spPr>
          <a:xfrm>
            <a:off x="5496393" y="3243431"/>
            <a:ext cx="2855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if</a:t>
            </a:r>
            <a:r>
              <a:rPr lang="ko-KR" altLang="en-US" sz="20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시작하고 </a:t>
            </a:r>
            <a:r>
              <a:rPr lang="en-US" altLang="ko-KR" sz="20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ko-KR" altLang="en-US" sz="20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끝남</a:t>
            </a:r>
            <a:endParaRPr lang="en-US" altLang="ko-KR" sz="200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C969E5-948A-6668-0C09-16718D8E224A}"/>
              </a:ext>
            </a:extLst>
          </p:cNvPr>
          <p:cNvCxnSpPr>
            <a:cxnSpLocks/>
          </p:cNvCxnSpPr>
          <p:nvPr/>
        </p:nvCxnSpPr>
        <p:spPr>
          <a:xfrm flipH="1">
            <a:off x="2607733" y="3429000"/>
            <a:ext cx="283915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55BB3D9-91E2-F086-D9CA-A767DBFA8E20}"/>
              </a:ext>
            </a:extLst>
          </p:cNvPr>
          <p:cNvSpPr txBox="1"/>
          <p:nvPr/>
        </p:nvSpPr>
        <p:spPr>
          <a:xfrm>
            <a:off x="6398340" y="5109389"/>
            <a:ext cx="4787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age</a:t>
            </a:r>
            <a:r>
              <a:rPr lang="ko-KR" altLang="en-US" sz="1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&gt;=</a:t>
            </a:r>
            <a:r>
              <a:rPr lang="ko-KR" altLang="en-US" sz="1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</a:t>
            </a:r>
            <a:r>
              <a:rPr lang="ko-KR" altLang="en-US" sz="1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조건문의 조건식</a:t>
            </a:r>
            <a:endParaRPr lang="en-US" altLang="ko-KR" sz="1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조건식이 참</a:t>
            </a:r>
            <a:r>
              <a:rPr lang="en-US" altLang="ko-KR" sz="1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(True)</a:t>
            </a:r>
            <a:r>
              <a:rPr lang="ko-KR" altLang="en-US" sz="1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일때 조건문의 코드가 실행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0D7D5E5-EFEE-2E73-B02C-1D1041B6A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345" y="4317963"/>
            <a:ext cx="3418995" cy="200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537FD-43F1-EA57-2FD1-55617D8C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조건문에서 거짓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4D91F-7294-FAC2-227C-8FE69AAC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>
                <a:effectLst/>
              </a:rPr>
              <a:t>숫자형 </a:t>
            </a:r>
            <a:r>
              <a:rPr lang="en-US" altLang="ko-KR" b="0" i="0">
                <a:effectLst/>
              </a:rPr>
              <a:t>: 0</a:t>
            </a:r>
            <a:r>
              <a:rPr lang="ko-KR" altLang="en-US" b="0" i="0">
                <a:effectLst/>
              </a:rPr>
              <a:t>은 거짓</a:t>
            </a:r>
            <a:r>
              <a:rPr lang="en-US" altLang="ko-KR" b="0" i="0">
                <a:effectLst/>
              </a:rPr>
              <a:t>, </a:t>
            </a:r>
            <a:r>
              <a:rPr lang="ko-KR" altLang="en-US" b="0" i="0">
                <a:effectLst/>
              </a:rPr>
              <a:t>그외의 숫자는 참</a:t>
            </a:r>
            <a:endParaRPr lang="en-US" altLang="ko-KR" b="0" i="0">
              <a:effectLst/>
            </a:endParaRPr>
          </a:p>
          <a:p>
            <a:r>
              <a:rPr lang="ko-KR" altLang="en-US" b="0" i="0">
                <a:effectLst/>
              </a:rPr>
              <a:t>문자열 </a:t>
            </a:r>
            <a:r>
              <a:rPr lang="en-US" altLang="ko-KR" b="0" i="0">
                <a:effectLst/>
              </a:rPr>
              <a:t>: </a:t>
            </a:r>
            <a:r>
              <a:rPr lang="ko-KR" altLang="en-US" b="0" i="0">
                <a:effectLst/>
              </a:rPr>
              <a:t>빈문자열 </a:t>
            </a:r>
            <a:endParaRPr lang="en-US" altLang="ko-KR"/>
          </a:p>
          <a:p>
            <a:r>
              <a:rPr lang="ko-KR" altLang="en-US" b="0" i="0">
                <a:effectLst/>
              </a:rPr>
              <a:t>리스트</a:t>
            </a:r>
            <a:r>
              <a:rPr lang="en-US" altLang="ko-KR" b="0" i="0">
                <a:effectLst/>
              </a:rPr>
              <a:t>, </a:t>
            </a:r>
            <a:r>
              <a:rPr lang="ko-KR" altLang="en-US" b="0" i="0">
                <a:effectLst/>
              </a:rPr>
              <a:t>딕셔너리</a:t>
            </a:r>
            <a:r>
              <a:rPr lang="en-US" altLang="ko-KR" b="0" i="0">
                <a:effectLst/>
              </a:rPr>
              <a:t>, </a:t>
            </a:r>
            <a:r>
              <a:rPr lang="ko-KR" altLang="en-US" b="0" i="0">
                <a:effectLst/>
              </a:rPr>
              <a:t>튜플</a:t>
            </a:r>
            <a:r>
              <a:rPr lang="en-US" altLang="ko-KR" b="0" i="0">
                <a:effectLst/>
              </a:rPr>
              <a:t>, </a:t>
            </a:r>
            <a:r>
              <a:rPr lang="ko-KR" altLang="en-US" b="0" i="0">
                <a:effectLst/>
              </a:rPr>
              <a:t>셋</a:t>
            </a:r>
            <a:r>
              <a:rPr lang="en-US" altLang="ko-KR" b="0" i="0">
                <a:effectLst/>
              </a:rPr>
              <a:t>(Set): </a:t>
            </a:r>
            <a:r>
              <a:rPr lang="ko-KR" altLang="en-US" b="0" i="0">
                <a:effectLst/>
              </a:rPr>
              <a:t>값이 비어있는 경우</a:t>
            </a:r>
            <a:r>
              <a:rPr lang="en-US" altLang="ko-KR" b="0" i="0">
                <a:effectLst/>
              </a:rPr>
              <a:t> [], {}, (), set()</a:t>
            </a:r>
          </a:p>
          <a:p>
            <a:r>
              <a:rPr lang="en-US" altLang="ko-KR" b="0" i="0">
                <a:effectLst/>
              </a:rPr>
              <a:t>None</a:t>
            </a:r>
          </a:p>
          <a:p>
            <a:r>
              <a:rPr lang="en-US" altLang="ko-KR"/>
              <a:t>False</a:t>
            </a:r>
            <a:endParaRPr lang="en-US" altLang="ko-KR" b="0" i="0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1238D-ADC4-621D-07D7-487EBE4F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87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B5D7B-085D-AEEE-D796-849257EF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if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6147A-EC45-D03E-07C0-A9A48EC67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비밀번호 </a:t>
            </a:r>
            <a:r>
              <a:rPr lang="en-US" altLang="ko-KR"/>
              <a:t>abc123</a:t>
            </a:r>
            <a:r>
              <a:rPr lang="ko-KR" altLang="en-US"/>
              <a:t>을 입력했을때 </a:t>
            </a:r>
            <a:r>
              <a:rPr lang="en-US" altLang="ko-KR"/>
              <a:t>‘</a:t>
            </a:r>
            <a:r>
              <a:rPr lang="ko-KR" altLang="en-US"/>
              <a:t>비밀번호가 맞습니다</a:t>
            </a:r>
            <a:r>
              <a:rPr lang="en-US" altLang="ko-KR"/>
              <a:t>’</a:t>
            </a:r>
            <a:r>
              <a:rPr lang="ko-KR" altLang="en-US"/>
              <a:t> 출력시켜주기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짝수 숫자를 입력했을때 </a:t>
            </a:r>
            <a:r>
              <a:rPr lang="en-US" altLang="ko-KR"/>
              <a:t>‘</a:t>
            </a:r>
            <a:r>
              <a:rPr lang="ko-KR" altLang="en-US"/>
              <a:t>짝수입니다</a:t>
            </a:r>
            <a:r>
              <a:rPr lang="en-US" altLang="ko-KR"/>
              <a:t>’ </a:t>
            </a:r>
            <a:r>
              <a:rPr lang="ko-KR" altLang="en-US"/>
              <a:t>출력시켜주기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E1288-7032-B327-B55D-69695EC4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74B3279-EBB6-1FA2-5980-EF5084A7A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92" y="1845866"/>
            <a:ext cx="4818359" cy="805260"/>
          </a:xfrm>
          <a:prstGeom prst="rect">
            <a:avLst/>
          </a:prstGeom>
        </p:spPr>
      </p:pic>
      <p:pic>
        <p:nvPicPr>
          <p:cNvPr id="9" name="그림 8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A9B48A75-AB5A-B05D-CDDF-4AC338C2D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92" y="3612007"/>
            <a:ext cx="3917116" cy="80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23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12736</TotalTime>
  <Words>1614</Words>
  <Application>Microsoft Office PowerPoint</Application>
  <PresentationFormat>와이드스크린</PresentationFormat>
  <Paragraphs>341</Paragraphs>
  <Slides>61</Slides>
  <Notes>32</Notes>
  <HiddenSlides>8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G마켓 산스 TTF Bold</vt:lpstr>
      <vt:lpstr>G마켓 산스 TTF Light</vt:lpstr>
      <vt:lpstr>궁서체</vt:lpstr>
      <vt:lpstr>메이플스토리</vt:lpstr>
      <vt:lpstr>맑은 고딕</vt:lpstr>
      <vt:lpstr>Consolas</vt:lpstr>
      <vt:lpstr>Arial</vt:lpstr>
      <vt:lpstr>G마켓 산스 TTF Medium</vt:lpstr>
      <vt:lpstr>Office 테마</vt:lpstr>
      <vt:lpstr>PowerPoint 프레젠테이션</vt:lpstr>
      <vt:lpstr>PowerPoint 프레젠테이션</vt:lpstr>
      <vt:lpstr>오늘 수업은?</vt:lpstr>
      <vt:lpstr>학습목표</vt:lpstr>
      <vt:lpstr>PowerPoint 프레젠테이션</vt:lpstr>
      <vt:lpstr>우유를 왜 6개 사왔을까?</vt:lpstr>
      <vt:lpstr>조건문</vt:lpstr>
      <vt:lpstr>조건문에서 거짓</vt:lpstr>
      <vt:lpstr>실습. if</vt:lpstr>
      <vt:lpstr>실습 정답</vt:lpstr>
      <vt:lpstr>else문</vt:lpstr>
      <vt:lpstr>else문</vt:lpstr>
      <vt:lpstr>실습. if ~ else</vt:lpstr>
      <vt:lpstr>실습 정답</vt:lpstr>
      <vt:lpstr>elif문</vt:lpstr>
      <vt:lpstr>elif문</vt:lpstr>
      <vt:lpstr>실습. elif</vt:lpstr>
      <vt:lpstr>실습 정답</vt:lpstr>
      <vt:lpstr>중첩 조건문</vt:lpstr>
      <vt:lpstr>중첩 조건문</vt:lpstr>
      <vt:lpstr>실습. 중첩 조건문</vt:lpstr>
      <vt:lpstr>실습 정답</vt:lpstr>
      <vt:lpstr>우유를 왜 6개 사왔을까?</vt:lpstr>
      <vt:lpstr>삼항연산자</vt:lpstr>
      <vt:lpstr>pass</vt:lpstr>
      <vt:lpstr>조건문에서 in 연산자 활용</vt:lpstr>
      <vt:lpstr>실습. in 연산자 활용</vt:lpstr>
      <vt:lpstr>실습. 정답</vt:lpstr>
      <vt:lpstr>PowerPoint 프레젠테이션</vt:lpstr>
      <vt:lpstr>반복문 </vt:lpstr>
      <vt:lpstr>반복문</vt:lpstr>
      <vt:lpstr>PowerPoint 프레젠테이션</vt:lpstr>
      <vt:lpstr>while문</vt:lpstr>
      <vt:lpstr>while문</vt:lpstr>
      <vt:lpstr>while문 – 무한 루프</vt:lpstr>
      <vt:lpstr>break문</vt:lpstr>
      <vt:lpstr>continue문</vt:lpstr>
      <vt:lpstr>실습. while문 사용하기</vt:lpstr>
      <vt:lpstr>실습. while문 사용하기</vt:lpstr>
      <vt:lpstr>실습. 정답</vt:lpstr>
      <vt:lpstr>PowerPoint 프레젠테이션</vt:lpstr>
      <vt:lpstr>for문</vt:lpstr>
      <vt:lpstr>range 함수</vt:lpstr>
      <vt:lpstr>리스트와 for문</vt:lpstr>
      <vt:lpstr>리스트와 for문</vt:lpstr>
      <vt:lpstr>딕셔너리와 for문</vt:lpstr>
      <vt:lpstr>실습. 구구단 만들기</vt:lpstr>
      <vt:lpstr>실습. 정수 합 계산</vt:lpstr>
      <vt:lpstr>실습. 정답</vt:lpstr>
      <vt:lpstr>실습. 평균값 구하기</vt:lpstr>
      <vt:lpstr>실습. 정답</vt:lpstr>
      <vt:lpstr>이중 for문</vt:lpstr>
      <vt:lpstr>2차원리스트와 이중 for문</vt:lpstr>
      <vt:lpstr>실습. 이중for문 구구단 만들기</vt:lpstr>
      <vt:lpstr>과제. 자판기 프로그램</vt:lpstr>
      <vt:lpstr>과제. 자판기 프로그램</vt:lpstr>
      <vt:lpstr>과제. 자판기 프로그램</vt:lpstr>
      <vt:lpstr>학습정리</vt:lpstr>
      <vt:lpstr>다음 수업은?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466</cp:revision>
  <dcterms:created xsi:type="dcterms:W3CDTF">2022-06-26T11:10:22Z</dcterms:created>
  <dcterms:modified xsi:type="dcterms:W3CDTF">2025-07-08T05:27:01Z</dcterms:modified>
</cp:coreProperties>
</file>